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7" r:id="rId3"/>
    <p:sldId id="258" r:id="rId4"/>
    <p:sldId id="259" r:id="rId5"/>
    <p:sldId id="260" r:id="rId6"/>
    <p:sldId id="261" r:id="rId7"/>
    <p:sldId id="262" r:id="rId8"/>
    <p:sldId id="263" r:id="rId9"/>
    <p:sldId id="326" r:id="rId10"/>
    <p:sldId id="323" r:id="rId11"/>
    <p:sldId id="264" r:id="rId12"/>
    <p:sldId id="265" r:id="rId13"/>
    <p:sldId id="266" r:id="rId14"/>
    <p:sldId id="267" r:id="rId15"/>
    <p:sldId id="268" r:id="rId16"/>
    <p:sldId id="269" r:id="rId17"/>
    <p:sldId id="314" r:id="rId18"/>
    <p:sldId id="288" r:id="rId19"/>
    <p:sldId id="270" r:id="rId20"/>
    <p:sldId id="271" r:id="rId21"/>
    <p:sldId id="272" r:id="rId22"/>
    <p:sldId id="273" r:id="rId23"/>
    <p:sldId id="274" r:id="rId24"/>
    <p:sldId id="322" r:id="rId25"/>
    <p:sldId id="275" r:id="rId26"/>
    <p:sldId id="283" r:id="rId27"/>
    <p:sldId id="284" r:id="rId28"/>
    <p:sldId id="313" r:id="rId29"/>
    <p:sldId id="285" r:id="rId30"/>
    <p:sldId id="311" r:id="rId31"/>
    <p:sldId id="291" r:id="rId32"/>
    <p:sldId id="292" r:id="rId33"/>
    <p:sldId id="293" r:id="rId34"/>
    <p:sldId id="294" r:id="rId35"/>
    <p:sldId id="295" r:id="rId36"/>
    <p:sldId id="296" r:id="rId37"/>
    <p:sldId id="327" r:id="rId38"/>
    <p:sldId id="298" r:id="rId39"/>
    <p:sldId id="299" r:id="rId40"/>
    <p:sldId id="300" r:id="rId41"/>
    <p:sldId id="301" r:id="rId42"/>
    <p:sldId id="304" r:id="rId43"/>
    <p:sldId id="324" r:id="rId44"/>
    <p:sldId id="303" r:id="rId45"/>
    <p:sldId id="305" r:id="rId46"/>
    <p:sldId id="306" r:id="rId47"/>
    <p:sldId id="308" r:id="rId48"/>
    <p:sldId id="321" r:id="rId49"/>
    <p:sldId id="328" r:id="rId50"/>
    <p:sldId id="315" r:id="rId51"/>
    <p:sldId id="325" r:id="rId52"/>
    <p:sldId id="316" r:id="rId53"/>
    <p:sldId id="317" r:id="rId54"/>
    <p:sldId id="318" r:id="rId55"/>
    <p:sldId id="319" r:id="rId56"/>
    <p:sldId id="320" r:id="rId57"/>
    <p:sldId id="309" r:id="rId58"/>
    <p:sldId id="312" r:id="rId59"/>
    <p:sldId id="310" r:id="rId60"/>
    <p:sldId id="329"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26"/>
    <p:restoredTop sz="94654"/>
  </p:normalViewPr>
  <p:slideViewPr>
    <p:cSldViewPr snapToGrid="0" snapToObjects="1">
      <p:cViewPr varScale="1">
        <p:scale>
          <a:sx n="84" d="100"/>
          <a:sy n="84" d="100"/>
        </p:scale>
        <p:origin x="8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9/27/21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1205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9/27/21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81233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9/27/21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31306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9/27/21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7747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9/27/21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564832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9/27/21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16069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9/27/21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89385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9/27/21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43460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9/27/21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83590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9/27/21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1230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9/27/21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24902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9/27/21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61401121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tif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24DAC3-AE91-CF46-B023-BD5F9916C26E}"/>
              </a:ext>
            </a:extLst>
          </p:cNvPr>
          <p:cNvSpPr>
            <a:spLocks noGrp="1"/>
          </p:cNvSpPr>
          <p:nvPr>
            <p:ph type="ctrTitle"/>
          </p:nvPr>
        </p:nvSpPr>
        <p:spPr>
          <a:xfrm>
            <a:off x="477981" y="1122363"/>
            <a:ext cx="4023360" cy="3204134"/>
          </a:xfrm>
        </p:spPr>
        <p:txBody>
          <a:bodyPr anchor="b">
            <a:normAutofit/>
          </a:bodyPr>
          <a:lstStyle/>
          <a:p>
            <a:r>
              <a:rPr lang="en-GB" sz="2600" b="1" dirty="0"/>
              <a:t>‘How is human freedom compatible with the authority of the Good?’ </a:t>
            </a:r>
            <a:br>
              <a:rPr lang="en-GB" sz="2600" b="1" dirty="0"/>
            </a:br>
            <a:br>
              <a:rPr lang="en-GB" sz="2600" b="1" dirty="0"/>
            </a:br>
            <a:r>
              <a:rPr lang="en-GB" sz="2600" b="1" dirty="0"/>
              <a:t>Murdoch on moral agency, freedom, and imagination</a:t>
            </a:r>
            <a:br>
              <a:rPr lang="en-GB" sz="2600" dirty="0"/>
            </a:br>
            <a:endParaRPr lang="en-US" sz="2600" dirty="0"/>
          </a:p>
        </p:txBody>
      </p:sp>
      <p:sp>
        <p:nvSpPr>
          <p:cNvPr id="3" name="Subtitle 2">
            <a:extLst>
              <a:ext uri="{FF2B5EF4-FFF2-40B4-BE49-F238E27FC236}">
                <a16:creationId xmlns:a16="http://schemas.microsoft.com/office/drawing/2014/main" id="{FFE4605C-4F21-A84D-AB34-BF8A78379903}"/>
              </a:ext>
            </a:extLst>
          </p:cNvPr>
          <p:cNvSpPr>
            <a:spLocks noGrp="1"/>
          </p:cNvSpPr>
          <p:nvPr>
            <p:ph type="subTitle" idx="1"/>
          </p:nvPr>
        </p:nvSpPr>
        <p:spPr>
          <a:xfrm>
            <a:off x="477981" y="4872922"/>
            <a:ext cx="3933306" cy="1208141"/>
          </a:xfrm>
        </p:spPr>
        <p:txBody>
          <a:bodyPr>
            <a:normAutofit/>
          </a:bodyPr>
          <a:lstStyle/>
          <a:p>
            <a:r>
              <a:rPr lang="en-US" sz="2000"/>
              <a:t>Robert Stern</a:t>
            </a:r>
          </a:p>
        </p:txBody>
      </p:sp>
      <p:sp>
        <p:nvSpPr>
          <p:cNvPr id="16" name="Rectangle 1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3C507ED8-5525-E141-9648-F428E8EE0BF4}"/>
              </a:ext>
            </a:extLst>
          </p:cNvPr>
          <p:cNvPicPr>
            <a:picLocks noChangeAspect="1"/>
          </p:cNvPicPr>
          <p:nvPr/>
        </p:nvPicPr>
        <p:blipFill rotWithShape="1">
          <a:blip r:embed="rId2"/>
          <a:srcRect r="13054"/>
          <a:stretch/>
        </p:blipFill>
        <p:spPr>
          <a:xfrm>
            <a:off x="5916173" y="625683"/>
            <a:ext cx="4743233" cy="5455380"/>
          </a:xfrm>
          <a:prstGeom prst="rect">
            <a:avLst/>
          </a:prstGeom>
        </p:spPr>
      </p:pic>
    </p:spTree>
    <p:extLst>
      <p:ext uri="{BB962C8B-B14F-4D97-AF65-F5344CB8AC3E}">
        <p14:creationId xmlns:p14="http://schemas.microsoft.com/office/powerpoint/2010/main" val="3152346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DF40726-9B19-4165-9C26-757D16E19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ACDC29-3D1F-B949-A89B-15F4F93D2EF1}"/>
              </a:ext>
            </a:extLst>
          </p:cNvPr>
          <p:cNvSpPr>
            <a:spLocks noGrp="1"/>
          </p:cNvSpPr>
          <p:nvPr>
            <p:ph type="title"/>
          </p:nvPr>
        </p:nvSpPr>
        <p:spPr>
          <a:xfrm>
            <a:off x="838199" y="564211"/>
            <a:ext cx="6705601" cy="1165002"/>
          </a:xfrm>
        </p:spPr>
        <p:txBody>
          <a:bodyPr anchor="b">
            <a:normAutofit/>
          </a:bodyPr>
          <a:lstStyle/>
          <a:p>
            <a:r>
              <a:rPr lang="en-US" sz="3600" dirty="0"/>
              <a:t>The Good Samaritan</a:t>
            </a:r>
          </a:p>
        </p:txBody>
      </p:sp>
      <p:sp>
        <p:nvSpPr>
          <p:cNvPr id="3" name="Content Placeholder 2">
            <a:extLst>
              <a:ext uri="{FF2B5EF4-FFF2-40B4-BE49-F238E27FC236}">
                <a16:creationId xmlns:a16="http://schemas.microsoft.com/office/drawing/2014/main" id="{790606CF-5B11-9F48-880A-017FD6335512}"/>
              </a:ext>
            </a:extLst>
          </p:cNvPr>
          <p:cNvSpPr>
            <a:spLocks noGrp="1"/>
          </p:cNvSpPr>
          <p:nvPr>
            <p:ph idx="1"/>
          </p:nvPr>
        </p:nvSpPr>
        <p:spPr>
          <a:xfrm>
            <a:off x="838198" y="2055327"/>
            <a:ext cx="8320089" cy="3776975"/>
          </a:xfrm>
        </p:spPr>
        <p:txBody>
          <a:bodyPr>
            <a:normAutofit/>
          </a:bodyPr>
          <a:lstStyle/>
          <a:p>
            <a:r>
              <a:rPr lang="en-US" dirty="0"/>
              <a:t>It is not that the GS could not do otherwise if he wanted to, or that it is impossible for him to do otherwise because causally determined </a:t>
            </a:r>
            <a:r>
              <a:rPr lang="en-US" dirty="0" err="1"/>
              <a:t>etc</a:t>
            </a:r>
            <a:endParaRPr lang="en-US" dirty="0"/>
          </a:p>
          <a:p>
            <a:r>
              <a:rPr lang="en-US" dirty="0"/>
              <a:t>It is just that in acting as he does, he is not choosing to do one action rather than another, and so not exercising his will in that sense</a:t>
            </a:r>
          </a:p>
        </p:txBody>
      </p:sp>
      <p:pic>
        <p:nvPicPr>
          <p:cNvPr id="4" name="Picture 3">
            <a:extLst>
              <a:ext uri="{FF2B5EF4-FFF2-40B4-BE49-F238E27FC236}">
                <a16:creationId xmlns:a16="http://schemas.microsoft.com/office/drawing/2014/main" id="{EF40D59E-1CCA-E941-A89F-7607E848A3D5}"/>
              </a:ext>
            </a:extLst>
          </p:cNvPr>
          <p:cNvPicPr>
            <a:picLocks noChangeAspect="1"/>
          </p:cNvPicPr>
          <p:nvPr/>
        </p:nvPicPr>
        <p:blipFill rotWithShape="1">
          <a:blip r:embed="rId2"/>
          <a:srcRect l="2440" r="-1" b="-1"/>
          <a:stretch/>
        </p:blipFill>
        <p:spPr>
          <a:xfrm>
            <a:off x="9471128" y="1788940"/>
            <a:ext cx="2720872" cy="2788921"/>
          </a:xfrm>
          <a:prstGeom prst="rect">
            <a:avLst/>
          </a:prstGeom>
        </p:spPr>
      </p:pic>
      <p:sp>
        <p:nvSpPr>
          <p:cNvPr id="11" name="Rectangle 10">
            <a:extLst>
              <a:ext uri="{FF2B5EF4-FFF2-40B4-BE49-F238E27FC236}">
                <a16:creationId xmlns:a16="http://schemas.microsoft.com/office/drawing/2014/main" id="{2089CB41-F399-4AEB-980C-5BFB1049C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BFC967B-3DD6-463D-9DB9-6E4419AE0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6768"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6788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F64E43-C625-8443-B46E-89DBCFB5A683}"/>
              </a:ext>
            </a:extLst>
          </p:cNvPr>
          <p:cNvSpPr>
            <a:spLocks noGrp="1"/>
          </p:cNvSpPr>
          <p:nvPr>
            <p:ph type="title"/>
          </p:nvPr>
        </p:nvSpPr>
        <p:spPr>
          <a:xfrm>
            <a:off x="4815068" y="256396"/>
            <a:ext cx="5967472" cy="850244"/>
          </a:xfrm>
        </p:spPr>
        <p:txBody>
          <a:bodyPr anchor="b">
            <a:normAutofit/>
          </a:bodyPr>
          <a:lstStyle/>
          <a:p>
            <a:r>
              <a:rPr lang="en-US" sz="3600" dirty="0"/>
              <a:t>The Good Samaritan</a:t>
            </a:r>
          </a:p>
        </p:txBody>
      </p:sp>
      <p:pic>
        <p:nvPicPr>
          <p:cNvPr id="5" name="Picture 4">
            <a:extLst>
              <a:ext uri="{FF2B5EF4-FFF2-40B4-BE49-F238E27FC236}">
                <a16:creationId xmlns:a16="http://schemas.microsoft.com/office/drawing/2014/main" id="{642C59E0-DC4A-A342-B463-A0166BF79804}"/>
              </a:ext>
            </a:extLst>
          </p:cNvPr>
          <p:cNvPicPr>
            <a:picLocks noChangeAspect="1"/>
          </p:cNvPicPr>
          <p:nvPr/>
        </p:nvPicPr>
        <p:blipFill rotWithShape="1">
          <a:blip r:embed="rId2"/>
          <a:srcRect l="2422"/>
          <a:stretch/>
        </p:blipFill>
        <p:spPr>
          <a:xfrm>
            <a:off x="0" y="1197873"/>
            <a:ext cx="3613620" cy="3703320"/>
          </a:xfrm>
          <a:prstGeom prst="rect">
            <a:avLst/>
          </a:prstGeom>
        </p:spPr>
      </p:pic>
      <p:sp>
        <p:nvSpPr>
          <p:cNvPr id="3" name="Content Placeholder 2">
            <a:extLst>
              <a:ext uri="{FF2B5EF4-FFF2-40B4-BE49-F238E27FC236}">
                <a16:creationId xmlns:a16="http://schemas.microsoft.com/office/drawing/2014/main" id="{FC29E608-4B32-3244-B252-15287CA4BD11}"/>
              </a:ext>
            </a:extLst>
          </p:cNvPr>
          <p:cNvSpPr>
            <a:spLocks noGrp="1"/>
          </p:cNvSpPr>
          <p:nvPr>
            <p:ph idx="1"/>
          </p:nvPr>
        </p:nvSpPr>
        <p:spPr>
          <a:xfrm>
            <a:off x="3854371" y="1197873"/>
            <a:ext cx="8171726" cy="4635999"/>
          </a:xfrm>
        </p:spPr>
        <p:txBody>
          <a:bodyPr>
            <a:noAutofit/>
          </a:bodyPr>
          <a:lstStyle/>
          <a:p>
            <a:r>
              <a:rPr lang="en-GB" dirty="0"/>
              <a:t>But now suppose the GS found himself in a more complex situation:</a:t>
            </a:r>
          </a:p>
          <a:p>
            <a:r>
              <a:rPr lang="en-GB" dirty="0"/>
              <a:t>E.g. Perhaps there are several people for him to help </a:t>
            </a:r>
          </a:p>
          <a:p>
            <a:r>
              <a:rPr lang="en-GB" dirty="0"/>
              <a:t>In this case, the Samaritan now has competing reasons which must be weighed up, so no silencing</a:t>
            </a:r>
          </a:p>
          <a:p>
            <a:r>
              <a:rPr lang="en-GB" dirty="0"/>
              <a:t>But still: might think he would then consider what he has most reason to do, and act accordingly depending on the result</a:t>
            </a:r>
          </a:p>
          <a:p>
            <a:r>
              <a:rPr lang="en-GB" dirty="0"/>
              <a:t>So once practical reason has done its work, there is still no room left for any choice, or willing to act differently</a:t>
            </a:r>
            <a:endParaRPr lang="en-US" dirty="0"/>
          </a:p>
        </p:txBody>
      </p:sp>
      <p:sp>
        <p:nvSpPr>
          <p:cNvPr id="28" name="Rectangle 27">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52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F64E43-C625-8443-B46E-89DBCFB5A683}"/>
              </a:ext>
            </a:extLst>
          </p:cNvPr>
          <p:cNvSpPr>
            <a:spLocks noGrp="1"/>
          </p:cNvSpPr>
          <p:nvPr>
            <p:ph type="title"/>
          </p:nvPr>
        </p:nvSpPr>
        <p:spPr>
          <a:xfrm>
            <a:off x="3854371" y="104955"/>
            <a:ext cx="5967472" cy="850244"/>
          </a:xfrm>
        </p:spPr>
        <p:txBody>
          <a:bodyPr anchor="b">
            <a:normAutofit/>
          </a:bodyPr>
          <a:lstStyle/>
          <a:p>
            <a:r>
              <a:rPr lang="en-US" sz="3600" dirty="0"/>
              <a:t>The Good Samaritan</a:t>
            </a:r>
          </a:p>
        </p:txBody>
      </p:sp>
      <p:pic>
        <p:nvPicPr>
          <p:cNvPr id="5" name="Picture 4">
            <a:extLst>
              <a:ext uri="{FF2B5EF4-FFF2-40B4-BE49-F238E27FC236}">
                <a16:creationId xmlns:a16="http://schemas.microsoft.com/office/drawing/2014/main" id="{642C59E0-DC4A-A342-B463-A0166BF79804}"/>
              </a:ext>
            </a:extLst>
          </p:cNvPr>
          <p:cNvPicPr>
            <a:picLocks noChangeAspect="1"/>
          </p:cNvPicPr>
          <p:nvPr/>
        </p:nvPicPr>
        <p:blipFill rotWithShape="1">
          <a:blip r:embed="rId2"/>
          <a:srcRect l="2422"/>
          <a:stretch/>
        </p:blipFill>
        <p:spPr>
          <a:xfrm>
            <a:off x="0" y="1197873"/>
            <a:ext cx="3613620" cy="3703320"/>
          </a:xfrm>
          <a:prstGeom prst="rect">
            <a:avLst/>
          </a:prstGeom>
        </p:spPr>
      </p:pic>
      <p:sp>
        <p:nvSpPr>
          <p:cNvPr id="3" name="Content Placeholder 2">
            <a:extLst>
              <a:ext uri="{FF2B5EF4-FFF2-40B4-BE49-F238E27FC236}">
                <a16:creationId xmlns:a16="http://schemas.microsoft.com/office/drawing/2014/main" id="{FC29E608-4B32-3244-B252-15287CA4BD11}"/>
              </a:ext>
            </a:extLst>
          </p:cNvPr>
          <p:cNvSpPr>
            <a:spLocks noGrp="1"/>
          </p:cNvSpPr>
          <p:nvPr>
            <p:ph idx="1"/>
          </p:nvPr>
        </p:nvSpPr>
        <p:spPr>
          <a:xfrm>
            <a:off x="3854371" y="1197873"/>
            <a:ext cx="8171726" cy="4635999"/>
          </a:xfrm>
        </p:spPr>
        <p:txBody>
          <a:bodyPr>
            <a:noAutofit/>
          </a:bodyPr>
          <a:lstStyle/>
          <a:p>
            <a:pPr marL="0" indent="0">
              <a:buNone/>
            </a:pPr>
            <a:r>
              <a:rPr lang="en-US" dirty="0"/>
              <a:t>Situation </a:t>
            </a:r>
          </a:p>
        </p:txBody>
      </p:sp>
      <p:sp>
        <p:nvSpPr>
          <p:cNvPr id="28" name="Rectangle 27">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descr="Arrow Right with solid fill">
            <a:extLst>
              <a:ext uri="{FF2B5EF4-FFF2-40B4-BE49-F238E27FC236}">
                <a16:creationId xmlns:a16="http://schemas.microsoft.com/office/drawing/2014/main" id="{ECC6537F-3190-074B-9DBF-146BA137E46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95912" y="1013126"/>
            <a:ext cx="914400" cy="914400"/>
          </a:xfrm>
          <a:prstGeom prst="rect">
            <a:avLst/>
          </a:prstGeom>
        </p:spPr>
      </p:pic>
      <p:sp>
        <p:nvSpPr>
          <p:cNvPr id="7" name="TextBox 6">
            <a:extLst>
              <a:ext uri="{FF2B5EF4-FFF2-40B4-BE49-F238E27FC236}">
                <a16:creationId xmlns:a16="http://schemas.microsoft.com/office/drawing/2014/main" id="{3C740C9C-DEF3-8F4A-9397-8EE8766304C0}"/>
              </a:ext>
            </a:extLst>
          </p:cNvPr>
          <p:cNvSpPr txBox="1"/>
          <p:nvPr/>
        </p:nvSpPr>
        <p:spPr>
          <a:xfrm>
            <a:off x="4853230" y="2166347"/>
            <a:ext cx="6339812" cy="461665"/>
          </a:xfrm>
          <a:prstGeom prst="rect">
            <a:avLst/>
          </a:prstGeom>
          <a:noFill/>
        </p:spPr>
        <p:txBody>
          <a:bodyPr wrap="none" rtlCol="0">
            <a:spAutoFit/>
          </a:bodyPr>
          <a:lstStyle/>
          <a:p>
            <a:r>
              <a:rPr lang="en-US" sz="2400" dirty="0"/>
              <a:t>Practical reasoning: identifies reason to act</a:t>
            </a:r>
          </a:p>
        </p:txBody>
      </p:sp>
      <p:pic>
        <p:nvPicPr>
          <p:cNvPr id="12" name="Graphic 11" descr="Arrow Right with solid fill">
            <a:extLst>
              <a:ext uri="{FF2B5EF4-FFF2-40B4-BE49-F238E27FC236}">
                <a16:creationId xmlns:a16="http://schemas.microsoft.com/office/drawing/2014/main" id="{9E53A499-C893-5D49-9A1B-F0C443B37D9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41604" y="2695909"/>
            <a:ext cx="914400" cy="914400"/>
          </a:xfrm>
          <a:prstGeom prst="rect">
            <a:avLst/>
          </a:prstGeom>
        </p:spPr>
      </p:pic>
      <p:sp>
        <p:nvSpPr>
          <p:cNvPr id="9" name="TextBox 8">
            <a:extLst>
              <a:ext uri="{FF2B5EF4-FFF2-40B4-BE49-F238E27FC236}">
                <a16:creationId xmlns:a16="http://schemas.microsoft.com/office/drawing/2014/main" id="{2CDFA793-6A48-624B-A247-B73AB1A2C9F5}"/>
              </a:ext>
            </a:extLst>
          </p:cNvPr>
          <p:cNvSpPr txBox="1"/>
          <p:nvPr/>
        </p:nvSpPr>
        <p:spPr>
          <a:xfrm>
            <a:off x="7798804" y="3621576"/>
            <a:ext cx="4063933" cy="461665"/>
          </a:xfrm>
          <a:prstGeom prst="rect">
            <a:avLst/>
          </a:prstGeom>
          <a:noFill/>
        </p:spPr>
        <p:txBody>
          <a:bodyPr wrap="none" rtlCol="0">
            <a:spAutoFit/>
          </a:bodyPr>
          <a:lstStyle/>
          <a:p>
            <a:r>
              <a:rPr lang="en-US" sz="2400" dirty="0"/>
              <a:t>Will brings about the action</a:t>
            </a:r>
          </a:p>
        </p:txBody>
      </p:sp>
    </p:spTree>
    <p:extLst>
      <p:ext uri="{BB962C8B-B14F-4D97-AF65-F5344CB8AC3E}">
        <p14:creationId xmlns:p14="http://schemas.microsoft.com/office/powerpoint/2010/main" val="14309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F64E43-C625-8443-B46E-89DBCFB5A683}"/>
              </a:ext>
            </a:extLst>
          </p:cNvPr>
          <p:cNvSpPr>
            <a:spLocks noGrp="1"/>
          </p:cNvSpPr>
          <p:nvPr>
            <p:ph type="title"/>
          </p:nvPr>
        </p:nvSpPr>
        <p:spPr>
          <a:xfrm>
            <a:off x="4887049" y="69160"/>
            <a:ext cx="5967472" cy="850244"/>
          </a:xfrm>
        </p:spPr>
        <p:txBody>
          <a:bodyPr anchor="b">
            <a:normAutofit/>
          </a:bodyPr>
          <a:lstStyle/>
          <a:p>
            <a:r>
              <a:rPr lang="en-US" sz="3600" dirty="0"/>
              <a:t>The Good Samaritan</a:t>
            </a:r>
          </a:p>
        </p:txBody>
      </p:sp>
      <p:pic>
        <p:nvPicPr>
          <p:cNvPr id="5" name="Picture 4">
            <a:extLst>
              <a:ext uri="{FF2B5EF4-FFF2-40B4-BE49-F238E27FC236}">
                <a16:creationId xmlns:a16="http://schemas.microsoft.com/office/drawing/2014/main" id="{642C59E0-DC4A-A342-B463-A0166BF79804}"/>
              </a:ext>
            </a:extLst>
          </p:cNvPr>
          <p:cNvPicPr>
            <a:picLocks noChangeAspect="1"/>
          </p:cNvPicPr>
          <p:nvPr/>
        </p:nvPicPr>
        <p:blipFill rotWithShape="1">
          <a:blip r:embed="rId2"/>
          <a:srcRect l="2422"/>
          <a:stretch/>
        </p:blipFill>
        <p:spPr>
          <a:xfrm>
            <a:off x="0" y="955773"/>
            <a:ext cx="3613620" cy="3703320"/>
          </a:xfrm>
          <a:prstGeom prst="rect">
            <a:avLst/>
          </a:prstGeom>
        </p:spPr>
      </p:pic>
      <p:sp>
        <p:nvSpPr>
          <p:cNvPr id="3" name="Content Placeholder 2">
            <a:extLst>
              <a:ext uri="{FF2B5EF4-FFF2-40B4-BE49-F238E27FC236}">
                <a16:creationId xmlns:a16="http://schemas.microsoft.com/office/drawing/2014/main" id="{FC29E608-4B32-3244-B252-15287CA4BD11}"/>
              </a:ext>
            </a:extLst>
          </p:cNvPr>
          <p:cNvSpPr>
            <a:spLocks noGrp="1"/>
          </p:cNvSpPr>
          <p:nvPr>
            <p:ph idx="1"/>
          </p:nvPr>
        </p:nvSpPr>
        <p:spPr>
          <a:xfrm>
            <a:off x="3715473" y="955773"/>
            <a:ext cx="8310624" cy="4878099"/>
          </a:xfrm>
        </p:spPr>
        <p:txBody>
          <a:bodyPr>
            <a:noAutofit/>
          </a:bodyPr>
          <a:lstStyle/>
          <a:p>
            <a:pPr marL="0" indent="0">
              <a:buNone/>
            </a:pPr>
            <a:r>
              <a:rPr lang="en-GB" dirty="0"/>
              <a:t>GS seems attractive as both a moral and a rational agent:</a:t>
            </a:r>
          </a:p>
          <a:p>
            <a:r>
              <a:rPr lang="en-GB" dirty="0"/>
              <a:t>Guided in his actions by what he has most reason to do</a:t>
            </a:r>
          </a:p>
          <a:p>
            <a:r>
              <a:rPr lang="en-GB" dirty="0"/>
              <a:t>Acts accordingly without hindrance from any non-rational forces, or external constraint</a:t>
            </a:r>
          </a:p>
          <a:p>
            <a:r>
              <a:rPr lang="en-GB" dirty="0"/>
              <a:t>So his will follows his reason in a way that is unimpaired by akrasia, unreflective desires, irrational drives, or forces beyond his control from outside</a:t>
            </a:r>
          </a:p>
          <a:p>
            <a:r>
              <a:rPr lang="en-GB" dirty="0"/>
              <a:t>Nor is his action explained merely mechanistically and thus deterministically, but by appeal to reasons</a:t>
            </a:r>
          </a:p>
          <a:p>
            <a:r>
              <a:rPr lang="en-GB" dirty="0"/>
              <a:t>Given all this, we might also take him to be free</a:t>
            </a:r>
          </a:p>
          <a:p>
            <a:endParaRPr lang="en-US" dirty="0"/>
          </a:p>
        </p:txBody>
      </p:sp>
      <p:sp>
        <p:nvSpPr>
          <p:cNvPr id="28" name="Rectangle 27">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5836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5DF40726-9B19-4165-9C26-757D16E19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08F4F3-156B-F142-849E-CE79663526F2}"/>
              </a:ext>
            </a:extLst>
          </p:cNvPr>
          <p:cNvSpPr>
            <a:spLocks noGrp="1"/>
          </p:cNvSpPr>
          <p:nvPr>
            <p:ph type="title"/>
          </p:nvPr>
        </p:nvSpPr>
        <p:spPr>
          <a:xfrm>
            <a:off x="300037" y="116135"/>
            <a:ext cx="4121492" cy="773203"/>
          </a:xfrm>
        </p:spPr>
        <p:txBody>
          <a:bodyPr anchor="b">
            <a:normAutofit/>
          </a:bodyPr>
          <a:lstStyle/>
          <a:p>
            <a:r>
              <a:rPr lang="en-US" sz="3600" dirty="0"/>
              <a:t>Objections?</a:t>
            </a:r>
          </a:p>
        </p:txBody>
      </p:sp>
      <p:sp>
        <p:nvSpPr>
          <p:cNvPr id="3" name="Content Placeholder 2">
            <a:extLst>
              <a:ext uri="{FF2B5EF4-FFF2-40B4-BE49-F238E27FC236}">
                <a16:creationId xmlns:a16="http://schemas.microsoft.com/office/drawing/2014/main" id="{B169077E-29DF-7943-AF8F-7BE7C9D235FE}"/>
              </a:ext>
            </a:extLst>
          </p:cNvPr>
          <p:cNvSpPr>
            <a:spLocks noGrp="1"/>
          </p:cNvSpPr>
          <p:nvPr>
            <p:ph idx="1"/>
          </p:nvPr>
        </p:nvSpPr>
        <p:spPr>
          <a:xfrm>
            <a:off x="300037" y="1060337"/>
            <a:ext cx="8400549" cy="4414061"/>
          </a:xfrm>
        </p:spPr>
        <p:txBody>
          <a:bodyPr>
            <a:noAutofit/>
          </a:bodyPr>
          <a:lstStyle/>
          <a:p>
            <a:pPr marL="0" indent="0">
              <a:lnSpc>
                <a:spcPct val="100000"/>
              </a:lnSpc>
              <a:buNone/>
            </a:pPr>
            <a:r>
              <a:rPr lang="en-GB" dirty="0"/>
              <a:t>But objections to this view?</a:t>
            </a:r>
          </a:p>
          <a:p>
            <a:pPr marL="0" indent="0">
              <a:lnSpc>
                <a:spcPct val="100000"/>
              </a:lnSpc>
              <a:buNone/>
            </a:pPr>
            <a:r>
              <a:rPr lang="en-GB" dirty="0"/>
              <a:t>Cf. Ruth Chang on normative powers, in which she rejects ‘the orthodox view’:</a:t>
            </a:r>
          </a:p>
          <a:p>
            <a:pPr marL="0" indent="0">
              <a:lnSpc>
                <a:spcPct val="100000"/>
              </a:lnSpc>
              <a:buNone/>
            </a:pPr>
            <a:r>
              <a:rPr lang="en-GB" dirty="0"/>
              <a:t>On this view:</a:t>
            </a:r>
          </a:p>
          <a:p>
            <a:pPr marL="0" indent="0">
              <a:lnSpc>
                <a:spcPct val="100000"/>
              </a:lnSpc>
              <a:buNone/>
            </a:pPr>
            <a:r>
              <a:rPr lang="en-GB" dirty="0"/>
              <a:t>‘rational agency is a matter of recognizing and responding to reasons’, so that our ‘“freedom” in being a rational agent’ consists in our capacity ‘to recognize and respond to reasons’ in this way </a:t>
            </a:r>
          </a:p>
          <a:p>
            <a:pPr marL="0" indent="0">
              <a:lnSpc>
                <a:spcPct val="100000"/>
              </a:lnSpc>
              <a:buNone/>
            </a:pPr>
            <a:r>
              <a:rPr lang="en-GB" dirty="0"/>
              <a:t>But Chang is dissatisfied with this account:</a:t>
            </a:r>
          </a:p>
          <a:p>
            <a:pPr marL="0" indent="0">
              <a:lnSpc>
                <a:spcPct val="100000"/>
              </a:lnSpc>
              <a:buNone/>
            </a:pPr>
            <a:r>
              <a:rPr lang="en-GB" dirty="0"/>
              <a:t>Argues instead for a more ‘agent-</a:t>
            </a:r>
            <a:r>
              <a:rPr lang="en-GB" dirty="0" err="1"/>
              <a:t>centered</a:t>
            </a:r>
            <a:r>
              <a:rPr lang="en-GB" dirty="0"/>
              <a:t> way of thinking about rational agency’:</a:t>
            </a:r>
            <a:endParaRPr lang="en-US" dirty="0"/>
          </a:p>
        </p:txBody>
      </p:sp>
      <p:pic>
        <p:nvPicPr>
          <p:cNvPr id="2052" name="Picture 4" descr="Ruth Chang | Oxford Law Faculty">
            <a:extLst>
              <a:ext uri="{FF2B5EF4-FFF2-40B4-BE49-F238E27FC236}">
                <a16:creationId xmlns:a16="http://schemas.microsoft.com/office/drawing/2014/main" id="{E426F637-6699-8F4B-83F3-1D665543BD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439" b="-1"/>
          <a:stretch/>
        </p:blipFill>
        <p:spPr bwMode="auto">
          <a:xfrm>
            <a:off x="8700587" y="1056921"/>
            <a:ext cx="3491413" cy="3578733"/>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2089CB41-F399-4AEB-980C-5BFB1049C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1BFC967B-3DD6-463D-9DB9-6E4419AE0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6768"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0566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6A41-6039-5841-9B29-C3E345242C5A}"/>
              </a:ext>
            </a:extLst>
          </p:cNvPr>
          <p:cNvSpPr>
            <a:spLocks noGrp="1"/>
          </p:cNvSpPr>
          <p:nvPr>
            <p:ph type="title"/>
          </p:nvPr>
        </p:nvSpPr>
        <p:spPr/>
        <p:txBody>
          <a:bodyPr/>
          <a:lstStyle/>
          <a:p>
            <a:r>
              <a:rPr lang="en-US" dirty="0"/>
              <a:t>Chang – the orthodox view</a:t>
            </a:r>
          </a:p>
        </p:txBody>
      </p:sp>
      <p:sp>
        <p:nvSpPr>
          <p:cNvPr id="3" name="Content Placeholder 2">
            <a:extLst>
              <a:ext uri="{FF2B5EF4-FFF2-40B4-BE49-F238E27FC236}">
                <a16:creationId xmlns:a16="http://schemas.microsoft.com/office/drawing/2014/main" id="{A850A638-6F01-E944-ACDA-5F2A192F4EE3}"/>
              </a:ext>
            </a:extLst>
          </p:cNvPr>
          <p:cNvSpPr>
            <a:spLocks noGrp="1"/>
          </p:cNvSpPr>
          <p:nvPr>
            <p:ph idx="1"/>
          </p:nvPr>
        </p:nvSpPr>
        <p:spPr>
          <a:xfrm>
            <a:off x="532435" y="2210765"/>
            <a:ext cx="11181145" cy="4467827"/>
          </a:xfrm>
        </p:spPr>
        <p:txBody>
          <a:bodyPr>
            <a:normAutofit fontScale="92500" lnSpcReduction="10000"/>
          </a:bodyPr>
          <a:lstStyle/>
          <a:p>
            <a:pPr marL="0" indent="0">
              <a:buNone/>
            </a:pPr>
            <a:r>
              <a:rPr lang="en-GB" dirty="0"/>
              <a:t>But I believe that this view of rational agency is profoundly misguided – or at least unattractive. It leaves no room for </a:t>
            </a:r>
            <a:r>
              <a:rPr lang="en-GB" i="1" dirty="0"/>
              <a:t>the agent</a:t>
            </a:r>
            <a:r>
              <a:rPr lang="en-GB" dirty="0"/>
              <a:t> in leading her life as a rational agent. Where are </a:t>
            </a:r>
            <a:r>
              <a:rPr lang="en-GB" i="1" dirty="0"/>
              <a:t>you</a:t>
            </a:r>
            <a:r>
              <a:rPr lang="en-GB" dirty="0"/>
              <a:t> in the conduct of your life as a rational agent? Your role with respect to reasons is to recognize them and then to respond to them by doing what you have most reason to do. There is, as it were, a rational script to follow, and your job as a rational agent is to execute that script as best you can. The orthodox view treats us as </a:t>
            </a:r>
            <a:r>
              <a:rPr lang="en-GB" i="1" dirty="0"/>
              <a:t>passive</a:t>
            </a:r>
            <a:r>
              <a:rPr lang="en-GB" dirty="0"/>
              <a:t> automata in relation to our reasons; indeed, with a large enough database of reasons and appropriate responses from which to learn, AI might well count as rational agents on the orthodox view… If rationality is a skill, then there is a sense in which we are slaves to our reasons. Reasons are given to us by the world, and what we must do in the face of them is given to us by normative principles or values that we discover but do not create. </a:t>
            </a:r>
          </a:p>
          <a:p>
            <a:endParaRPr lang="en-US" dirty="0"/>
          </a:p>
        </p:txBody>
      </p:sp>
    </p:spTree>
    <p:extLst>
      <p:ext uri="{BB962C8B-B14F-4D97-AF65-F5344CB8AC3E}">
        <p14:creationId xmlns:p14="http://schemas.microsoft.com/office/powerpoint/2010/main" val="3564790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A7B3-879B-6246-885D-6FC0D047071C}"/>
              </a:ext>
            </a:extLst>
          </p:cNvPr>
          <p:cNvSpPr>
            <a:spLocks noGrp="1"/>
          </p:cNvSpPr>
          <p:nvPr>
            <p:ph type="title"/>
          </p:nvPr>
        </p:nvSpPr>
        <p:spPr/>
        <p:txBody>
          <a:bodyPr/>
          <a:lstStyle/>
          <a:p>
            <a:r>
              <a:rPr lang="en-US" dirty="0"/>
              <a:t>Chang – against the orthodox view</a:t>
            </a:r>
          </a:p>
        </p:txBody>
      </p:sp>
      <p:sp>
        <p:nvSpPr>
          <p:cNvPr id="3" name="Content Placeholder 2">
            <a:extLst>
              <a:ext uri="{FF2B5EF4-FFF2-40B4-BE49-F238E27FC236}">
                <a16:creationId xmlns:a16="http://schemas.microsoft.com/office/drawing/2014/main" id="{4A340949-58F9-204D-B501-43EBD72951EC}"/>
              </a:ext>
            </a:extLst>
          </p:cNvPr>
          <p:cNvSpPr>
            <a:spLocks noGrp="1"/>
          </p:cNvSpPr>
          <p:nvPr>
            <p:ph idx="1"/>
          </p:nvPr>
        </p:nvSpPr>
        <p:spPr>
          <a:xfrm>
            <a:off x="544010" y="2478023"/>
            <a:ext cx="11146420" cy="4038523"/>
          </a:xfrm>
        </p:spPr>
        <p:txBody>
          <a:bodyPr>
            <a:normAutofit lnSpcReduction="10000"/>
          </a:bodyPr>
          <a:lstStyle/>
          <a:p>
            <a:r>
              <a:rPr lang="en-GB" dirty="0"/>
              <a:t>Chang argues that we should move instead to an ‘active’ rather than ‘passive’ view of rational agency:</a:t>
            </a:r>
          </a:p>
          <a:p>
            <a:r>
              <a:rPr lang="en-GB" dirty="0"/>
              <a:t>Rather than seeing the agent as following reasons, treats the agent as creating such reasons, through an act of will</a:t>
            </a:r>
          </a:p>
          <a:p>
            <a:pPr marL="457200" lvl="1" indent="0">
              <a:buNone/>
            </a:pPr>
            <a:r>
              <a:rPr lang="en-GB" dirty="0"/>
              <a:t>‘On the passive view, everything we do as an intentional exercise of rational agency is guided by reasons. On the active view, some intentional exercises of rational agency are things we do as a matter of will, and are not themselves guided by reasons.’</a:t>
            </a:r>
          </a:p>
          <a:p>
            <a:r>
              <a:rPr lang="en-GB" dirty="0"/>
              <a:t>This gives us ‘freedom to have an active role in determining the reasons we have’, without which we would not really be agents, just passive followers of what it is that we have reason to do already</a:t>
            </a:r>
          </a:p>
          <a:p>
            <a:endParaRPr lang="en-US" dirty="0"/>
          </a:p>
        </p:txBody>
      </p:sp>
    </p:spTree>
    <p:extLst>
      <p:ext uri="{BB962C8B-B14F-4D97-AF65-F5344CB8AC3E}">
        <p14:creationId xmlns:p14="http://schemas.microsoft.com/office/powerpoint/2010/main" val="1373412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46609-1A9A-C24A-840E-0521C0C17AF3}"/>
              </a:ext>
            </a:extLst>
          </p:cNvPr>
          <p:cNvSpPr>
            <a:spLocks noGrp="1"/>
          </p:cNvSpPr>
          <p:nvPr>
            <p:ph type="title"/>
          </p:nvPr>
        </p:nvSpPr>
        <p:spPr/>
        <p:txBody>
          <a:bodyPr/>
          <a:lstStyle/>
          <a:p>
            <a:r>
              <a:rPr lang="en-US" dirty="0"/>
              <a:t>Chang – the hybrid view</a:t>
            </a:r>
          </a:p>
        </p:txBody>
      </p:sp>
      <p:sp>
        <p:nvSpPr>
          <p:cNvPr id="3" name="Content Placeholder 2">
            <a:extLst>
              <a:ext uri="{FF2B5EF4-FFF2-40B4-BE49-F238E27FC236}">
                <a16:creationId xmlns:a16="http://schemas.microsoft.com/office/drawing/2014/main" id="{97905889-7A23-C54C-B008-ACD80535EFC7}"/>
              </a:ext>
            </a:extLst>
          </p:cNvPr>
          <p:cNvSpPr>
            <a:spLocks noGrp="1"/>
          </p:cNvSpPr>
          <p:nvPr>
            <p:ph idx="1"/>
          </p:nvPr>
        </p:nvSpPr>
        <p:spPr>
          <a:xfrm>
            <a:off x="613458" y="2478024"/>
            <a:ext cx="11100122" cy="3694176"/>
          </a:xfrm>
        </p:spPr>
        <p:txBody>
          <a:bodyPr/>
          <a:lstStyle/>
          <a:p>
            <a:r>
              <a:rPr lang="en-GB" dirty="0"/>
              <a:t>Chang doesn’t think that the will can play this role in all cases</a:t>
            </a:r>
          </a:p>
          <a:p>
            <a:r>
              <a:rPr lang="en-GB" dirty="0"/>
              <a:t>Just thinks this is a capacity the will has where the reasons the agent has are incommensurable but comparable, and (a) in equipoise (neither better than other, or equally good and can’t do both), or (b) indeterminate (one is better, but to an indeterminate degree)</a:t>
            </a:r>
          </a:p>
          <a:p>
            <a:r>
              <a:rPr lang="en-GB" dirty="0"/>
              <a:t>So her voluntarism is not total but ‘hybrid’ because it allows that the will is constrained where the reasons available are not of this type </a:t>
            </a:r>
            <a:endParaRPr lang="en-US" dirty="0"/>
          </a:p>
        </p:txBody>
      </p:sp>
    </p:spTree>
    <p:extLst>
      <p:ext uri="{BB962C8B-B14F-4D97-AF65-F5344CB8AC3E}">
        <p14:creationId xmlns:p14="http://schemas.microsoft.com/office/powerpoint/2010/main" val="1112394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F64E43-C625-8443-B46E-89DBCFB5A683}"/>
              </a:ext>
            </a:extLst>
          </p:cNvPr>
          <p:cNvSpPr>
            <a:spLocks noGrp="1"/>
          </p:cNvSpPr>
          <p:nvPr>
            <p:ph type="title"/>
          </p:nvPr>
        </p:nvSpPr>
        <p:spPr>
          <a:xfrm>
            <a:off x="2303362" y="104955"/>
            <a:ext cx="7518481" cy="850244"/>
          </a:xfrm>
        </p:spPr>
        <p:txBody>
          <a:bodyPr anchor="b">
            <a:normAutofit fontScale="90000"/>
          </a:bodyPr>
          <a:lstStyle/>
          <a:p>
            <a:r>
              <a:rPr lang="en-US" sz="3600" dirty="0"/>
              <a:t>The Good Samaritan: Orthodox view</a:t>
            </a:r>
          </a:p>
        </p:txBody>
      </p:sp>
      <p:pic>
        <p:nvPicPr>
          <p:cNvPr id="5" name="Picture 4">
            <a:extLst>
              <a:ext uri="{FF2B5EF4-FFF2-40B4-BE49-F238E27FC236}">
                <a16:creationId xmlns:a16="http://schemas.microsoft.com/office/drawing/2014/main" id="{642C59E0-DC4A-A342-B463-A0166BF79804}"/>
              </a:ext>
            </a:extLst>
          </p:cNvPr>
          <p:cNvPicPr>
            <a:picLocks noChangeAspect="1"/>
          </p:cNvPicPr>
          <p:nvPr/>
        </p:nvPicPr>
        <p:blipFill rotWithShape="1">
          <a:blip r:embed="rId2"/>
          <a:srcRect l="2422"/>
          <a:stretch/>
        </p:blipFill>
        <p:spPr>
          <a:xfrm>
            <a:off x="0" y="1197873"/>
            <a:ext cx="3613620" cy="3703320"/>
          </a:xfrm>
          <a:prstGeom prst="rect">
            <a:avLst/>
          </a:prstGeom>
        </p:spPr>
      </p:pic>
      <p:sp>
        <p:nvSpPr>
          <p:cNvPr id="3" name="Content Placeholder 2">
            <a:extLst>
              <a:ext uri="{FF2B5EF4-FFF2-40B4-BE49-F238E27FC236}">
                <a16:creationId xmlns:a16="http://schemas.microsoft.com/office/drawing/2014/main" id="{FC29E608-4B32-3244-B252-15287CA4BD11}"/>
              </a:ext>
            </a:extLst>
          </p:cNvPr>
          <p:cNvSpPr>
            <a:spLocks noGrp="1"/>
          </p:cNvSpPr>
          <p:nvPr>
            <p:ph idx="1"/>
          </p:nvPr>
        </p:nvSpPr>
        <p:spPr>
          <a:xfrm>
            <a:off x="3854371" y="1197873"/>
            <a:ext cx="8171726" cy="4635999"/>
          </a:xfrm>
        </p:spPr>
        <p:txBody>
          <a:bodyPr>
            <a:noAutofit/>
          </a:bodyPr>
          <a:lstStyle/>
          <a:p>
            <a:pPr marL="0" indent="0">
              <a:buNone/>
            </a:pPr>
            <a:r>
              <a:rPr lang="en-US" dirty="0"/>
              <a:t>Situation</a:t>
            </a:r>
          </a:p>
        </p:txBody>
      </p:sp>
      <p:sp>
        <p:nvSpPr>
          <p:cNvPr id="28" name="Rectangle 27">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descr="Arrow Right with solid fill">
            <a:extLst>
              <a:ext uri="{FF2B5EF4-FFF2-40B4-BE49-F238E27FC236}">
                <a16:creationId xmlns:a16="http://schemas.microsoft.com/office/drawing/2014/main" id="{ECC6537F-3190-074B-9DBF-146BA137E46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95912" y="1013126"/>
            <a:ext cx="914400" cy="914400"/>
          </a:xfrm>
          <a:prstGeom prst="rect">
            <a:avLst/>
          </a:prstGeom>
        </p:spPr>
      </p:pic>
      <p:sp>
        <p:nvSpPr>
          <p:cNvPr id="7" name="TextBox 6">
            <a:extLst>
              <a:ext uri="{FF2B5EF4-FFF2-40B4-BE49-F238E27FC236}">
                <a16:creationId xmlns:a16="http://schemas.microsoft.com/office/drawing/2014/main" id="{3C740C9C-DEF3-8F4A-9397-8EE8766304C0}"/>
              </a:ext>
            </a:extLst>
          </p:cNvPr>
          <p:cNvSpPr txBox="1"/>
          <p:nvPr/>
        </p:nvSpPr>
        <p:spPr>
          <a:xfrm>
            <a:off x="4853230" y="2166347"/>
            <a:ext cx="6339812" cy="461665"/>
          </a:xfrm>
          <a:prstGeom prst="rect">
            <a:avLst/>
          </a:prstGeom>
          <a:noFill/>
        </p:spPr>
        <p:txBody>
          <a:bodyPr wrap="none" rtlCol="0">
            <a:spAutoFit/>
          </a:bodyPr>
          <a:lstStyle/>
          <a:p>
            <a:r>
              <a:rPr lang="en-US" sz="2400" dirty="0"/>
              <a:t>Practical reasoning: identifies reason to act</a:t>
            </a:r>
          </a:p>
        </p:txBody>
      </p:sp>
      <p:pic>
        <p:nvPicPr>
          <p:cNvPr id="12" name="Graphic 11" descr="Arrow Right with solid fill">
            <a:extLst>
              <a:ext uri="{FF2B5EF4-FFF2-40B4-BE49-F238E27FC236}">
                <a16:creationId xmlns:a16="http://schemas.microsoft.com/office/drawing/2014/main" id="{9E53A499-C893-5D49-9A1B-F0C443B37D9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41604" y="2695909"/>
            <a:ext cx="914400" cy="914400"/>
          </a:xfrm>
          <a:prstGeom prst="rect">
            <a:avLst/>
          </a:prstGeom>
        </p:spPr>
      </p:pic>
      <p:sp>
        <p:nvSpPr>
          <p:cNvPr id="9" name="TextBox 8">
            <a:extLst>
              <a:ext uri="{FF2B5EF4-FFF2-40B4-BE49-F238E27FC236}">
                <a16:creationId xmlns:a16="http://schemas.microsoft.com/office/drawing/2014/main" id="{2CDFA793-6A48-624B-A247-B73AB1A2C9F5}"/>
              </a:ext>
            </a:extLst>
          </p:cNvPr>
          <p:cNvSpPr txBox="1"/>
          <p:nvPr/>
        </p:nvSpPr>
        <p:spPr>
          <a:xfrm>
            <a:off x="7798804" y="3621576"/>
            <a:ext cx="4063933" cy="461665"/>
          </a:xfrm>
          <a:prstGeom prst="rect">
            <a:avLst/>
          </a:prstGeom>
          <a:noFill/>
        </p:spPr>
        <p:txBody>
          <a:bodyPr wrap="none" rtlCol="0">
            <a:spAutoFit/>
          </a:bodyPr>
          <a:lstStyle/>
          <a:p>
            <a:r>
              <a:rPr lang="en-US" sz="2400" dirty="0"/>
              <a:t>Will brings about the action</a:t>
            </a:r>
          </a:p>
        </p:txBody>
      </p:sp>
      <p:sp>
        <p:nvSpPr>
          <p:cNvPr id="4" name="TextBox 3">
            <a:extLst>
              <a:ext uri="{FF2B5EF4-FFF2-40B4-BE49-F238E27FC236}">
                <a16:creationId xmlns:a16="http://schemas.microsoft.com/office/drawing/2014/main" id="{B30809DD-DA5A-774E-A788-43993CEE29DE}"/>
              </a:ext>
            </a:extLst>
          </p:cNvPr>
          <p:cNvSpPr txBox="1"/>
          <p:nvPr/>
        </p:nvSpPr>
        <p:spPr>
          <a:xfrm>
            <a:off x="6574420" y="4398380"/>
            <a:ext cx="4814075" cy="461665"/>
          </a:xfrm>
          <a:prstGeom prst="rect">
            <a:avLst/>
          </a:prstGeom>
          <a:noFill/>
        </p:spPr>
        <p:txBody>
          <a:bodyPr wrap="none" rtlCol="0">
            <a:spAutoFit/>
          </a:bodyPr>
          <a:lstStyle/>
          <a:p>
            <a:r>
              <a:rPr lang="en-US" sz="2400" dirty="0"/>
              <a:t>Chang: but where is </a:t>
            </a:r>
            <a:r>
              <a:rPr lang="en-US" sz="2400" i="1" dirty="0"/>
              <a:t>active</a:t>
            </a:r>
            <a:r>
              <a:rPr lang="en-US" sz="2400" dirty="0"/>
              <a:t> will??</a:t>
            </a:r>
          </a:p>
        </p:txBody>
      </p:sp>
    </p:spTree>
    <p:extLst>
      <p:ext uri="{BB962C8B-B14F-4D97-AF65-F5344CB8AC3E}">
        <p14:creationId xmlns:p14="http://schemas.microsoft.com/office/powerpoint/2010/main" val="160097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F64E43-C625-8443-B46E-89DBCFB5A683}"/>
              </a:ext>
            </a:extLst>
          </p:cNvPr>
          <p:cNvSpPr>
            <a:spLocks noGrp="1"/>
          </p:cNvSpPr>
          <p:nvPr>
            <p:ph type="title"/>
          </p:nvPr>
        </p:nvSpPr>
        <p:spPr>
          <a:xfrm>
            <a:off x="3854371" y="104955"/>
            <a:ext cx="5967472" cy="850244"/>
          </a:xfrm>
        </p:spPr>
        <p:txBody>
          <a:bodyPr anchor="b">
            <a:normAutofit/>
          </a:bodyPr>
          <a:lstStyle/>
          <a:p>
            <a:r>
              <a:rPr lang="en-US" sz="3600" dirty="0"/>
              <a:t>Chang</a:t>
            </a:r>
          </a:p>
        </p:txBody>
      </p:sp>
      <p:sp>
        <p:nvSpPr>
          <p:cNvPr id="3" name="Content Placeholder 2">
            <a:extLst>
              <a:ext uri="{FF2B5EF4-FFF2-40B4-BE49-F238E27FC236}">
                <a16:creationId xmlns:a16="http://schemas.microsoft.com/office/drawing/2014/main" id="{FC29E608-4B32-3244-B252-15287CA4BD11}"/>
              </a:ext>
            </a:extLst>
          </p:cNvPr>
          <p:cNvSpPr>
            <a:spLocks noGrp="1"/>
          </p:cNvSpPr>
          <p:nvPr>
            <p:ph idx="1"/>
          </p:nvPr>
        </p:nvSpPr>
        <p:spPr>
          <a:xfrm>
            <a:off x="3854371" y="1197873"/>
            <a:ext cx="8171726" cy="4635999"/>
          </a:xfrm>
        </p:spPr>
        <p:txBody>
          <a:bodyPr>
            <a:noAutofit/>
          </a:bodyPr>
          <a:lstStyle/>
          <a:p>
            <a:pPr marL="0" indent="0">
              <a:buNone/>
            </a:pPr>
            <a:r>
              <a:rPr lang="en-US" dirty="0"/>
              <a:t>Active will </a:t>
            </a:r>
          </a:p>
        </p:txBody>
      </p:sp>
      <p:sp>
        <p:nvSpPr>
          <p:cNvPr id="28" name="Rectangle 27">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descr="Arrow Right with solid fill">
            <a:extLst>
              <a:ext uri="{FF2B5EF4-FFF2-40B4-BE49-F238E27FC236}">
                <a16:creationId xmlns:a16="http://schemas.microsoft.com/office/drawing/2014/main" id="{ECC6537F-3190-074B-9DBF-146BA137E46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96626" y="1013381"/>
            <a:ext cx="914400" cy="914400"/>
          </a:xfrm>
          <a:prstGeom prst="rect">
            <a:avLst/>
          </a:prstGeom>
        </p:spPr>
      </p:pic>
      <p:sp>
        <p:nvSpPr>
          <p:cNvPr id="7" name="TextBox 6">
            <a:extLst>
              <a:ext uri="{FF2B5EF4-FFF2-40B4-BE49-F238E27FC236}">
                <a16:creationId xmlns:a16="http://schemas.microsoft.com/office/drawing/2014/main" id="{3C740C9C-DEF3-8F4A-9397-8EE8766304C0}"/>
              </a:ext>
            </a:extLst>
          </p:cNvPr>
          <p:cNvSpPr txBox="1"/>
          <p:nvPr/>
        </p:nvSpPr>
        <p:spPr>
          <a:xfrm>
            <a:off x="5443538" y="2271713"/>
            <a:ext cx="3470437" cy="461665"/>
          </a:xfrm>
          <a:prstGeom prst="rect">
            <a:avLst/>
          </a:prstGeom>
          <a:noFill/>
        </p:spPr>
        <p:txBody>
          <a:bodyPr wrap="none" rtlCol="0">
            <a:spAutoFit/>
          </a:bodyPr>
          <a:lstStyle/>
          <a:p>
            <a:r>
              <a:rPr lang="en-US" sz="2400" dirty="0"/>
              <a:t>	Creates reasons</a:t>
            </a:r>
          </a:p>
        </p:txBody>
      </p:sp>
      <p:pic>
        <p:nvPicPr>
          <p:cNvPr id="12" name="Graphic 11" descr="Arrow Right with solid fill">
            <a:extLst>
              <a:ext uri="{FF2B5EF4-FFF2-40B4-BE49-F238E27FC236}">
                <a16:creationId xmlns:a16="http://schemas.microsoft.com/office/drawing/2014/main" id="{9E53A499-C893-5D49-9A1B-F0C443B37D9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41604" y="2695909"/>
            <a:ext cx="914400" cy="914400"/>
          </a:xfrm>
          <a:prstGeom prst="rect">
            <a:avLst/>
          </a:prstGeom>
        </p:spPr>
      </p:pic>
      <p:sp>
        <p:nvSpPr>
          <p:cNvPr id="9" name="TextBox 8">
            <a:extLst>
              <a:ext uri="{FF2B5EF4-FFF2-40B4-BE49-F238E27FC236}">
                <a16:creationId xmlns:a16="http://schemas.microsoft.com/office/drawing/2014/main" id="{2CDFA793-6A48-624B-A247-B73AB1A2C9F5}"/>
              </a:ext>
            </a:extLst>
          </p:cNvPr>
          <p:cNvSpPr txBox="1"/>
          <p:nvPr/>
        </p:nvSpPr>
        <p:spPr>
          <a:xfrm>
            <a:off x="9040812" y="3540018"/>
            <a:ext cx="2194832" cy="461665"/>
          </a:xfrm>
          <a:prstGeom prst="rect">
            <a:avLst/>
          </a:prstGeom>
          <a:noFill/>
        </p:spPr>
        <p:txBody>
          <a:bodyPr wrap="none" rtlCol="0">
            <a:spAutoFit/>
          </a:bodyPr>
          <a:lstStyle/>
          <a:p>
            <a:r>
              <a:rPr lang="en-US" sz="2400" dirty="0"/>
              <a:t>Will the action</a:t>
            </a:r>
          </a:p>
        </p:txBody>
      </p:sp>
      <p:pic>
        <p:nvPicPr>
          <p:cNvPr id="13" name="Picture 4" descr="Ruth Chang | Oxford Law Faculty">
            <a:extLst>
              <a:ext uri="{FF2B5EF4-FFF2-40B4-BE49-F238E27FC236}">
                <a16:creationId xmlns:a16="http://schemas.microsoft.com/office/drawing/2014/main" id="{9247EF69-2DE4-9748-9E50-B2E155338B5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2439" b="-1"/>
          <a:stretch/>
        </p:blipFill>
        <p:spPr bwMode="auto">
          <a:xfrm>
            <a:off x="0" y="1114726"/>
            <a:ext cx="3491413" cy="357873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DE6C6B32-8C55-F645-ACDC-C2B1A1D06D5A}"/>
              </a:ext>
            </a:extLst>
          </p:cNvPr>
          <p:cNvSpPr txBox="1"/>
          <p:nvPr/>
        </p:nvSpPr>
        <p:spPr>
          <a:xfrm>
            <a:off x="9340770" y="148155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5710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2FCE0-D52A-E545-A0F3-0F2389B31AE1}"/>
              </a:ext>
            </a:extLst>
          </p:cNvPr>
          <p:cNvSpPr>
            <a:spLocks noGrp="1"/>
          </p:cNvSpPr>
          <p:nvPr>
            <p:ph type="title"/>
          </p:nvPr>
        </p:nvSpPr>
        <p:spPr/>
        <p:txBody>
          <a:bodyPr/>
          <a:lstStyle/>
          <a:p>
            <a:r>
              <a:rPr lang="en-US" dirty="0"/>
              <a:t>The puzzle</a:t>
            </a:r>
          </a:p>
        </p:txBody>
      </p:sp>
      <p:sp>
        <p:nvSpPr>
          <p:cNvPr id="3" name="Content Placeholder 2">
            <a:extLst>
              <a:ext uri="{FF2B5EF4-FFF2-40B4-BE49-F238E27FC236}">
                <a16:creationId xmlns:a16="http://schemas.microsoft.com/office/drawing/2014/main" id="{01491525-7383-DF45-85D6-D996881DA6C1}"/>
              </a:ext>
            </a:extLst>
          </p:cNvPr>
          <p:cNvSpPr>
            <a:spLocks noGrp="1"/>
          </p:cNvSpPr>
          <p:nvPr>
            <p:ph idx="1"/>
          </p:nvPr>
        </p:nvSpPr>
        <p:spPr/>
        <p:txBody>
          <a:bodyPr/>
          <a:lstStyle/>
          <a:p>
            <a:r>
              <a:rPr lang="en-GB" dirty="0"/>
              <a:t>Start this paper with an aporia, which I hope to resolve with the help of ideas from Iris Murdoch</a:t>
            </a:r>
          </a:p>
          <a:p>
            <a:r>
              <a:rPr lang="en-GB" dirty="0"/>
              <a:t>The aporia arises out of two incompatible but plausible looking views of the nature of rational agency, and their relation to moral action </a:t>
            </a:r>
          </a:p>
          <a:p>
            <a:r>
              <a:rPr lang="en-GB" dirty="0"/>
              <a:t>I will illustrate this issue by considering the example of the Good Samaritan:</a:t>
            </a:r>
          </a:p>
          <a:p>
            <a:endParaRPr lang="en-US" dirty="0"/>
          </a:p>
        </p:txBody>
      </p:sp>
    </p:spTree>
    <p:extLst>
      <p:ext uri="{BB962C8B-B14F-4D97-AF65-F5344CB8AC3E}">
        <p14:creationId xmlns:p14="http://schemas.microsoft.com/office/powerpoint/2010/main" val="3779990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0AD69-B88C-2740-A33C-93DEBA19E297}"/>
              </a:ext>
            </a:extLst>
          </p:cNvPr>
          <p:cNvSpPr>
            <a:spLocks noGrp="1"/>
          </p:cNvSpPr>
          <p:nvPr>
            <p:ph type="title"/>
          </p:nvPr>
        </p:nvSpPr>
        <p:spPr/>
        <p:txBody>
          <a:bodyPr/>
          <a:lstStyle/>
          <a:p>
            <a:r>
              <a:rPr lang="en-US" dirty="0"/>
              <a:t>GS vs Chang</a:t>
            </a:r>
          </a:p>
        </p:txBody>
      </p:sp>
      <p:sp>
        <p:nvSpPr>
          <p:cNvPr id="3" name="Content Placeholder 2">
            <a:extLst>
              <a:ext uri="{FF2B5EF4-FFF2-40B4-BE49-F238E27FC236}">
                <a16:creationId xmlns:a16="http://schemas.microsoft.com/office/drawing/2014/main" id="{75F971DE-65A4-F741-B39C-EB897D5D1D1E}"/>
              </a:ext>
            </a:extLst>
          </p:cNvPr>
          <p:cNvSpPr>
            <a:spLocks noGrp="1"/>
          </p:cNvSpPr>
          <p:nvPr>
            <p:ph idx="1"/>
          </p:nvPr>
        </p:nvSpPr>
        <p:spPr>
          <a:xfrm>
            <a:off x="585787" y="2478024"/>
            <a:ext cx="11158537" cy="3694176"/>
          </a:xfrm>
        </p:spPr>
        <p:txBody>
          <a:bodyPr/>
          <a:lstStyle/>
          <a:p>
            <a:pPr marL="0" indent="0">
              <a:buNone/>
            </a:pPr>
            <a:r>
              <a:rPr lang="en-GB" dirty="0"/>
              <a:t>Chang is raising an important issue here:</a:t>
            </a:r>
          </a:p>
          <a:p>
            <a:pPr marL="0" indent="0">
              <a:buNone/>
            </a:pPr>
            <a:r>
              <a:rPr lang="en-GB" dirty="0"/>
              <a:t>Suggests a threat to our freedom that comes not from traditional debates about mechanistic determinism, but from our relation to reasons as practical agents: </a:t>
            </a:r>
          </a:p>
          <a:p>
            <a:r>
              <a:rPr lang="en-GB" dirty="0"/>
              <a:t>is the free agent one who acts in accordance with such reasons (cf. GS)?</a:t>
            </a:r>
          </a:p>
          <a:p>
            <a:r>
              <a:rPr lang="en-GB" dirty="0"/>
              <a:t>or the one who creates such reasons through an act of will (cf. Chang)?</a:t>
            </a:r>
            <a:endParaRPr lang="en-US" dirty="0"/>
          </a:p>
        </p:txBody>
      </p:sp>
    </p:spTree>
    <p:extLst>
      <p:ext uri="{BB962C8B-B14F-4D97-AF65-F5344CB8AC3E}">
        <p14:creationId xmlns:p14="http://schemas.microsoft.com/office/powerpoint/2010/main" val="2792260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F3491-B25D-574C-90FE-2D2D7D1ED4BD}"/>
              </a:ext>
            </a:extLst>
          </p:cNvPr>
          <p:cNvSpPr>
            <a:spLocks noGrp="1"/>
          </p:cNvSpPr>
          <p:nvPr>
            <p:ph type="title"/>
          </p:nvPr>
        </p:nvSpPr>
        <p:spPr/>
        <p:txBody>
          <a:bodyPr/>
          <a:lstStyle/>
          <a:p>
            <a:r>
              <a:rPr lang="en-US" dirty="0"/>
              <a:t>The aporia</a:t>
            </a:r>
          </a:p>
        </p:txBody>
      </p:sp>
      <p:sp>
        <p:nvSpPr>
          <p:cNvPr id="3" name="Content Placeholder 2">
            <a:extLst>
              <a:ext uri="{FF2B5EF4-FFF2-40B4-BE49-F238E27FC236}">
                <a16:creationId xmlns:a16="http://schemas.microsoft.com/office/drawing/2014/main" id="{077DC16E-6308-2942-B808-4C06E149D19A}"/>
              </a:ext>
            </a:extLst>
          </p:cNvPr>
          <p:cNvSpPr>
            <a:spLocks noGrp="1"/>
          </p:cNvSpPr>
          <p:nvPr>
            <p:ph idx="1"/>
          </p:nvPr>
        </p:nvSpPr>
        <p:spPr>
          <a:xfrm>
            <a:off x="555585" y="2233914"/>
            <a:ext cx="11204293" cy="4375230"/>
          </a:xfrm>
        </p:spPr>
        <p:txBody>
          <a:bodyPr>
            <a:normAutofit fontScale="92500" lnSpcReduction="10000"/>
          </a:bodyPr>
          <a:lstStyle/>
          <a:p>
            <a:pPr marL="0" indent="0">
              <a:buNone/>
            </a:pPr>
            <a:r>
              <a:rPr lang="en-US" u="sng" dirty="0"/>
              <a:t>On one hand: </a:t>
            </a:r>
          </a:p>
          <a:p>
            <a:pPr marL="0" indent="0">
              <a:buNone/>
            </a:pPr>
            <a:r>
              <a:rPr lang="en-GB" dirty="0"/>
              <a:t>Chang appeals to the idea that freedom must involve more than just the will carrying out the instructions of the intellect:</a:t>
            </a:r>
          </a:p>
          <a:p>
            <a:pPr marL="0" indent="0">
              <a:buNone/>
            </a:pPr>
            <a:r>
              <a:rPr lang="en-GB" dirty="0"/>
              <a:t>This is not sufficiently agential, making us no more than ‘slaves to our reasons’ – practical reason would then just ‘lead us around by the nose, always telling us what we are required to do if we are to be rational’ </a:t>
            </a:r>
          </a:p>
          <a:p>
            <a:pPr marL="0" indent="0">
              <a:buNone/>
            </a:pPr>
            <a:r>
              <a:rPr lang="en-GB" u="sng" dirty="0"/>
              <a:t>On the other hand:</a:t>
            </a:r>
          </a:p>
          <a:p>
            <a:pPr marL="0" indent="0">
              <a:buNone/>
            </a:pPr>
            <a:r>
              <a:rPr lang="en-GB" dirty="0"/>
              <a:t>She adopts a form of voluntarism, in which the will creates reasons through its own activity: ‘willing is that in virtue of which the consideration </a:t>
            </a:r>
            <a:r>
              <a:rPr lang="en-GB" i="1" dirty="0"/>
              <a:t>is </a:t>
            </a:r>
            <a:r>
              <a:rPr lang="en-GB" dirty="0"/>
              <a:t>a reason’ </a:t>
            </a:r>
          </a:p>
          <a:p>
            <a:pPr marL="0" indent="0">
              <a:buNone/>
            </a:pPr>
            <a:r>
              <a:rPr lang="en-GB" dirty="0"/>
              <a:t>But she allows that this is only possible in particular cases of incommensurability</a:t>
            </a:r>
          </a:p>
        </p:txBody>
      </p:sp>
    </p:spTree>
    <p:extLst>
      <p:ext uri="{BB962C8B-B14F-4D97-AF65-F5344CB8AC3E}">
        <p14:creationId xmlns:p14="http://schemas.microsoft.com/office/powerpoint/2010/main" val="4212081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8D7C3-319A-554E-833A-E4D77A56863C}"/>
              </a:ext>
            </a:extLst>
          </p:cNvPr>
          <p:cNvSpPr>
            <a:spLocks noGrp="1"/>
          </p:cNvSpPr>
          <p:nvPr>
            <p:ph type="title"/>
          </p:nvPr>
        </p:nvSpPr>
        <p:spPr/>
        <p:txBody>
          <a:bodyPr/>
          <a:lstStyle/>
          <a:p>
            <a:r>
              <a:rPr lang="en-US" dirty="0"/>
              <a:t>The aporia</a:t>
            </a:r>
          </a:p>
        </p:txBody>
      </p:sp>
      <p:sp>
        <p:nvSpPr>
          <p:cNvPr id="3" name="Content Placeholder 2">
            <a:extLst>
              <a:ext uri="{FF2B5EF4-FFF2-40B4-BE49-F238E27FC236}">
                <a16:creationId xmlns:a16="http://schemas.microsoft.com/office/drawing/2014/main" id="{7D91C811-3E8E-B044-9E50-B22673C7270F}"/>
              </a:ext>
            </a:extLst>
          </p:cNvPr>
          <p:cNvSpPr>
            <a:spLocks noGrp="1"/>
          </p:cNvSpPr>
          <p:nvPr>
            <p:ph idx="1"/>
          </p:nvPr>
        </p:nvSpPr>
        <p:spPr>
          <a:xfrm>
            <a:off x="567159" y="2129742"/>
            <a:ext cx="11169570" cy="4433104"/>
          </a:xfrm>
        </p:spPr>
        <p:txBody>
          <a:bodyPr>
            <a:normAutofit/>
          </a:bodyPr>
          <a:lstStyle/>
          <a:p>
            <a:pPr marL="0" indent="0">
              <a:buNone/>
            </a:pPr>
            <a:r>
              <a:rPr lang="en-GB" dirty="0"/>
              <a:t>But then: what about GS cases? How can the presence of reasons take our freedom away from us as this view suggests? </a:t>
            </a:r>
          </a:p>
          <a:p>
            <a:pPr marL="0" indent="0">
              <a:buNone/>
            </a:pPr>
            <a:r>
              <a:rPr lang="en-GB" dirty="0"/>
              <a:t>But then Chang can respond: if the agent is just following reasons, how is there any room for agency at all, as isn’t the will then just subordinated to the intellect? </a:t>
            </a:r>
          </a:p>
          <a:p>
            <a:pPr marL="0" indent="0">
              <a:buNone/>
            </a:pPr>
            <a:r>
              <a:rPr lang="en-GB" dirty="0"/>
              <a:t>But if instead freedom requires the will to be independent of the intellect, how can her view avoid claiming that there is no real freedom in cases like that of the GS? </a:t>
            </a:r>
          </a:p>
          <a:p>
            <a:pPr marL="0" indent="0">
              <a:buNone/>
            </a:pPr>
            <a:r>
              <a:rPr lang="en-GB" dirty="0"/>
              <a:t>And so the debate goes round again</a:t>
            </a:r>
            <a:endParaRPr lang="en-US" dirty="0"/>
          </a:p>
        </p:txBody>
      </p:sp>
    </p:spTree>
    <p:extLst>
      <p:ext uri="{BB962C8B-B14F-4D97-AF65-F5344CB8AC3E}">
        <p14:creationId xmlns:p14="http://schemas.microsoft.com/office/powerpoint/2010/main" val="1662965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3F9DB-5626-AB47-8AB7-5C012C24E6E3}"/>
              </a:ext>
            </a:extLst>
          </p:cNvPr>
          <p:cNvSpPr>
            <a:spLocks noGrp="1"/>
          </p:cNvSpPr>
          <p:nvPr>
            <p:ph type="title"/>
          </p:nvPr>
        </p:nvSpPr>
        <p:spPr/>
        <p:txBody>
          <a:bodyPr/>
          <a:lstStyle/>
          <a:p>
            <a:r>
              <a:rPr lang="en-US" dirty="0"/>
              <a:t>The aporia</a:t>
            </a:r>
          </a:p>
        </p:txBody>
      </p:sp>
      <p:sp>
        <p:nvSpPr>
          <p:cNvPr id="3" name="Content Placeholder 2">
            <a:extLst>
              <a:ext uri="{FF2B5EF4-FFF2-40B4-BE49-F238E27FC236}">
                <a16:creationId xmlns:a16="http://schemas.microsoft.com/office/drawing/2014/main" id="{3365B253-0615-B542-8D9B-4A52022F9B2E}"/>
              </a:ext>
            </a:extLst>
          </p:cNvPr>
          <p:cNvSpPr>
            <a:spLocks noGrp="1"/>
          </p:cNvSpPr>
          <p:nvPr>
            <p:ph idx="1"/>
          </p:nvPr>
        </p:nvSpPr>
        <p:spPr>
          <a:xfrm>
            <a:off x="567159" y="2106593"/>
            <a:ext cx="11181145" cy="4409954"/>
          </a:xfrm>
        </p:spPr>
        <p:txBody>
          <a:bodyPr>
            <a:normAutofit fontScale="92500" lnSpcReduction="20000"/>
          </a:bodyPr>
          <a:lstStyle/>
          <a:p>
            <a:pPr marL="0" indent="0">
              <a:buNone/>
            </a:pPr>
            <a:r>
              <a:rPr lang="en-GB" dirty="0"/>
              <a:t>Chang herself writes as if this issue has been seldom discussed: </a:t>
            </a:r>
          </a:p>
          <a:p>
            <a:pPr marL="457200" lvl="1" indent="0">
              <a:buNone/>
            </a:pPr>
            <a:r>
              <a:rPr lang="en-GB" dirty="0"/>
              <a:t>the ‘orthodox’ view ‘is so entrenched in our thinking about practical reason that it has only been very rarely directly or explicitly challenged’ </a:t>
            </a:r>
          </a:p>
          <a:p>
            <a:pPr marL="0" indent="0">
              <a:buNone/>
            </a:pPr>
            <a:r>
              <a:rPr lang="en-GB" dirty="0"/>
              <a:t>But can be argued that the issue has a long history?</a:t>
            </a:r>
          </a:p>
          <a:p>
            <a:pPr marL="0" indent="0">
              <a:buNone/>
            </a:pPr>
            <a:r>
              <a:rPr lang="en-GB" dirty="0"/>
              <a:t>e.g. medieval and early modern debates between ‘intellectualists’ and ‘voluntarists’, Hegel vs Kant on </a:t>
            </a:r>
            <a:r>
              <a:rPr lang="en-GB" dirty="0" err="1"/>
              <a:t>Willkür</a:t>
            </a:r>
            <a:r>
              <a:rPr lang="en-GB" dirty="0"/>
              <a:t>, etc.</a:t>
            </a:r>
          </a:p>
          <a:p>
            <a:pPr marL="0" indent="0">
              <a:buNone/>
            </a:pPr>
            <a:r>
              <a:rPr lang="en-GB" dirty="0"/>
              <a:t>Bergson: ancients vs moderns</a:t>
            </a:r>
          </a:p>
          <a:p>
            <a:pPr marL="457200" lvl="1" indent="0">
              <a:buNone/>
            </a:pPr>
            <a:r>
              <a:rPr lang="en-GB" dirty="0"/>
              <a:t>[For the Ancients] being endowed with free will consists in oscillating between good and evil, between ignorance and knowledge, [so] free will is a last-resort, a stop-gap… The real sage, who would be a god in the end, could do without free will and would be superior to those possessing it. When we move from Antiquity to Modernity, we follow the real invention of the idea of freedom, free will becoming a sort of creation, and this creation being, as a creation, what makes of man a god, which is an idea absolutely opposed to the ancient idea.</a:t>
            </a:r>
          </a:p>
        </p:txBody>
      </p:sp>
    </p:spTree>
    <p:extLst>
      <p:ext uri="{BB962C8B-B14F-4D97-AF65-F5344CB8AC3E}">
        <p14:creationId xmlns:p14="http://schemas.microsoft.com/office/powerpoint/2010/main" val="163138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3F9DB-5626-AB47-8AB7-5C012C24E6E3}"/>
              </a:ext>
            </a:extLst>
          </p:cNvPr>
          <p:cNvSpPr>
            <a:spLocks noGrp="1"/>
          </p:cNvSpPr>
          <p:nvPr>
            <p:ph type="title"/>
          </p:nvPr>
        </p:nvSpPr>
        <p:spPr/>
        <p:txBody>
          <a:bodyPr/>
          <a:lstStyle/>
          <a:p>
            <a:r>
              <a:rPr lang="en-US" dirty="0"/>
              <a:t>The aporia</a:t>
            </a:r>
          </a:p>
        </p:txBody>
      </p:sp>
      <p:sp>
        <p:nvSpPr>
          <p:cNvPr id="3" name="Content Placeholder 2">
            <a:extLst>
              <a:ext uri="{FF2B5EF4-FFF2-40B4-BE49-F238E27FC236}">
                <a16:creationId xmlns:a16="http://schemas.microsoft.com/office/drawing/2014/main" id="{3365B253-0615-B542-8D9B-4A52022F9B2E}"/>
              </a:ext>
            </a:extLst>
          </p:cNvPr>
          <p:cNvSpPr>
            <a:spLocks noGrp="1"/>
          </p:cNvSpPr>
          <p:nvPr>
            <p:ph idx="1"/>
          </p:nvPr>
        </p:nvSpPr>
        <p:spPr>
          <a:xfrm>
            <a:off x="648182" y="2478023"/>
            <a:ext cx="11100122" cy="4038523"/>
          </a:xfrm>
        </p:spPr>
        <p:txBody>
          <a:bodyPr>
            <a:normAutofit/>
          </a:bodyPr>
          <a:lstStyle/>
          <a:p>
            <a:pPr marL="0" indent="0">
              <a:buNone/>
            </a:pPr>
            <a:r>
              <a:rPr lang="en-GB" dirty="0"/>
              <a:t>But I will not dwell on this history, but focus on Iris Murdoch, as she may help us resolve the aporia</a:t>
            </a:r>
          </a:p>
          <a:p>
            <a:pPr marL="0" indent="0">
              <a:buNone/>
            </a:pPr>
            <a:r>
              <a:rPr lang="en-GB" dirty="0"/>
              <a:t>Will first consider where Murdoch stands on these issues, and then see how she might help</a:t>
            </a:r>
            <a:endParaRPr lang="en-US" dirty="0"/>
          </a:p>
          <a:p>
            <a:pPr marL="0" indent="0">
              <a:buNone/>
            </a:pPr>
            <a:endParaRPr lang="en-GB" dirty="0"/>
          </a:p>
        </p:txBody>
      </p:sp>
    </p:spTree>
    <p:extLst>
      <p:ext uri="{BB962C8B-B14F-4D97-AF65-F5344CB8AC3E}">
        <p14:creationId xmlns:p14="http://schemas.microsoft.com/office/powerpoint/2010/main" val="1216432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BCDB74D-112E-034E-81AD-6CA026B71817}"/>
              </a:ext>
            </a:extLst>
          </p:cNvPr>
          <p:cNvSpPr>
            <a:spLocks noGrp="1"/>
          </p:cNvSpPr>
          <p:nvPr>
            <p:ph type="title"/>
          </p:nvPr>
        </p:nvSpPr>
        <p:spPr>
          <a:xfrm>
            <a:off x="841246" y="978619"/>
            <a:ext cx="5991244" cy="1106424"/>
          </a:xfrm>
        </p:spPr>
        <p:txBody>
          <a:bodyPr>
            <a:normAutofit/>
          </a:bodyPr>
          <a:lstStyle/>
          <a:p>
            <a:r>
              <a:rPr lang="en-US" sz="3200"/>
              <a:t>Murdoch</a:t>
            </a:r>
          </a:p>
        </p:txBody>
      </p:sp>
      <p:sp>
        <p:nvSpPr>
          <p:cNvPr id="22" name="Rectangle 21">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8"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6BE40D7-5C9C-8344-91C3-6BE90A408D1B}"/>
              </a:ext>
            </a:extLst>
          </p:cNvPr>
          <p:cNvSpPr>
            <a:spLocks noGrp="1"/>
          </p:cNvSpPr>
          <p:nvPr>
            <p:ph idx="1"/>
          </p:nvPr>
        </p:nvSpPr>
        <p:spPr>
          <a:xfrm>
            <a:off x="841248" y="2252870"/>
            <a:ext cx="6242458" cy="3560251"/>
          </a:xfrm>
        </p:spPr>
        <p:txBody>
          <a:bodyPr>
            <a:normAutofit/>
          </a:bodyPr>
          <a:lstStyle/>
          <a:p>
            <a:pPr marL="0" indent="0">
              <a:buNone/>
            </a:pPr>
            <a:r>
              <a:rPr lang="en-GB" dirty="0"/>
              <a:t>For Murdoch, the context of this issue is her engagement with </a:t>
            </a:r>
          </a:p>
          <a:p>
            <a:r>
              <a:rPr lang="en-GB" dirty="0"/>
              <a:t>existentialism </a:t>
            </a:r>
          </a:p>
          <a:p>
            <a:r>
              <a:rPr lang="en-GB" dirty="0"/>
              <a:t>contemporary analytic philosophy</a:t>
            </a:r>
          </a:p>
          <a:p>
            <a:r>
              <a:rPr lang="en-GB" dirty="0"/>
              <a:t>and both understood against background of Kant</a:t>
            </a:r>
            <a:endParaRPr lang="en-US" dirty="0"/>
          </a:p>
        </p:txBody>
      </p:sp>
      <p:pic>
        <p:nvPicPr>
          <p:cNvPr id="4" name="Picture 3" descr="A person with long hair&#10;&#10;Description automatically generated with low confidence">
            <a:extLst>
              <a:ext uri="{FF2B5EF4-FFF2-40B4-BE49-F238E27FC236}">
                <a16:creationId xmlns:a16="http://schemas.microsoft.com/office/drawing/2014/main" id="{B9417E2A-BAA4-2243-80F6-4372A027F679}"/>
              </a:ext>
            </a:extLst>
          </p:cNvPr>
          <p:cNvPicPr>
            <a:picLocks noChangeAspect="1"/>
          </p:cNvPicPr>
          <p:nvPr/>
        </p:nvPicPr>
        <p:blipFill rotWithShape="1">
          <a:blip r:embed="rId2"/>
          <a:srcRect l="9244" r="25022"/>
          <a:stretch/>
        </p:blipFill>
        <p:spPr>
          <a:xfrm>
            <a:off x="7922422" y="630936"/>
            <a:ext cx="3612441" cy="5495544"/>
          </a:xfrm>
          <a:prstGeom prst="rect">
            <a:avLst/>
          </a:prstGeom>
        </p:spPr>
      </p:pic>
    </p:spTree>
    <p:extLst>
      <p:ext uri="{BB962C8B-B14F-4D97-AF65-F5344CB8AC3E}">
        <p14:creationId xmlns:p14="http://schemas.microsoft.com/office/powerpoint/2010/main" val="1927362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36C6D1-401C-6745-8AB8-1A4EAB1CF3E9}"/>
              </a:ext>
            </a:extLst>
          </p:cNvPr>
          <p:cNvSpPr>
            <a:spLocks noGrp="1"/>
          </p:cNvSpPr>
          <p:nvPr>
            <p:ph type="title"/>
          </p:nvPr>
        </p:nvSpPr>
        <p:spPr>
          <a:xfrm>
            <a:off x="385823" y="308536"/>
            <a:ext cx="4024492" cy="612648"/>
          </a:xfrm>
        </p:spPr>
        <p:txBody>
          <a:bodyPr anchor="b">
            <a:normAutofit/>
          </a:bodyPr>
          <a:lstStyle/>
          <a:p>
            <a:r>
              <a:rPr lang="en-US" sz="3600" dirty="0"/>
              <a:t>After Kant</a:t>
            </a:r>
          </a:p>
        </p:txBody>
      </p:sp>
      <p:pic>
        <p:nvPicPr>
          <p:cNvPr id="4" name="Picture 2" descr="Kantian ethics - Wikipedia">
            <a:extLst>
              <a:ext uri="{FF2B5EF4-FFF2-40B4-BE49-F238E27FC236}">
                <a16:creationId xmlns:a16="http://schemas.microsoft.com/office/drawing/2014/main" id="{783205CE-31C5-844F-882E-BD4988F5E5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579" r="1" b="5180"/>
          <a:stretch/>
        </p:blipFill>
        <p:spPr bwMode="auto">
          <a:xfrm>
            <a:off x="0" y="1728216"/>
            <a:ext cx="3300774" cy="338270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26607C0-B2D9-A049-BA22-A1FB17DF9CF0}"/>
              </a:ext>
            </a:extLst>
          </p:cNvPr>
          <p:cNvSpPr>
            <a:spLocks noGrp="1"/>
          </p:cNvSpPr>
          <p:nvPr>
            <p:ph idx="1"/>
          </p:nvPr>
        </p:nvSpPr>
        <p:spPr>
          <a:xfrm>
            <a:off x="3460830" y="363192"/>
            <a:ext cx="8345347" cy="6494807"/>
          </a:xfrm>
        </p:spPr>
        <p:txBody>
          <a:bodyPr>
            <a:noAutofit/>
          </a:bodyPr>
          <a:lstStyle/>
          <a:p>
            <a:pPr marL="0" indent="0">
              <a:lnSpc>
                <a:spcPct val="100000"/>
              </a:lnSpc>
              <a:buNone/>
            </a:pPr>
            <a:r>
              <a:rPr lang="en-GB" sz="2100" dirty="0"/>
              <a:t>Murdoch sees a trajectory ‘beginning with Kant and leading on to the existentialism and the analytic philosophy of the present day’</a:t>
            </a:r>
          </a:p>
          <a:p>
            <a:pPr marL="0" indent="0">
              <a:lnSpc>
                <a:spcPct val="100000"/>
              </a:lnSpc>
              <a:buNone/>
            </a:pPr>
            <a:r>
              <a:rPr lang="en-GB" sz="2100" dirty="0"/>
              <a:t>‘The centre of this type of post-Kantian moral philosophy is the notion of the will as the creator of value. Values which were previously in some sense inscribed in the heavens and guaranteed by God collapse into the human will. There is no transcendent reality. The idea of the good remains indefinable and empty so that human choice may fill it. The sovereign moral concept is freedom, or possibly courage in a sense which identifies it with freedom, will, power. This concept inhabits a quite separate top level of human activity since it is the guarantor of the secondary values created by choice. Act, choice, decision, responsibility, independence are emphasised in this philosophy of puritanical origin and apparent austerity. It must be said in its favour that this image of human nature has been the inspiration of political liberalism. However, as Hume once wisely observed, good political philosophy is not necessarily good moral philosophy.’</a:t>
            </a:r>
            <a:endParaRPr lang="en-US" sz="2100" dirty="0"/>
          </a:p>
        </p:txBody>
      </p:sp>
      <p:sp>
        <p:nvSpPr>
          <p:cNvPr id="11" name="Rectangle 10">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8848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E091A-643B-D749-B884-BF0D7C25E6AE}"/>
              </a:ext>
            </a:extLst>
          </p:cNvPr>
          <p:cNvSpPr>
            <a:spLocks noGrp="1"/>
          </p:cNvSpPr>
          <p:nvPr>
            <p:ph type="title"/>
          </p:nvPr>
        </p:nvSpPr>
        <p:spPr/>
        <p:txBody>
          <a:bodyPr/>
          <a:lstStyle/>
          <a:p>
            <a:r>
              <a:rPr lang="en-US" dirty="0"/>
              <a:t>Murdoch vs Chang</a:t>
            </a:r>
          </a:p>
        </p:txBody>
      </p:sp>
      <p:sp>
        <p:nvSpPr>
          <p:cNvPr id="3" name="Content Placeholder 2">
            <a:extLst>
              <a:ext uri="{FF2B5EF4-FFF2-40B4-BE49-F238E27FC236}">
                <a16:creationId xmlns:a16="http://schemas.microsoft.com/office/drawing/2014/main" id="{37727284-A6AD-7A44-93A0-FB03AB431331}"/>
              </a:ext>
            </a:extLst>
          </p:cNvPr>
          <p:cNvSpPr>
            <a:spLocks noGrp="1"/>
          </p:cNvSpPr>
          <p:nvPr>
            <p:ph idx="1"/>
          </p:nvPr>
        </p:nvSpPr>
        <p:spPr>
          <a:xfrm>
            <a:off x="567159" y="2176041"/>
            <a:ext cx="11169570" cy="4398379"/>
          </a:xfrm>
        </p:spPr>
        <p:txBody>
          <a:bodyPr>
            <a:normAutofit/>
          </a:bodyPr>
          <a:lstStyle/>
          <a:p>
            <a:pPr marL="0" indent="0">
              <a:buNone/>
            </a:pPr>
            <a:r>
              <a:rPr lang="en-US" dirty="0"/>
              <a:t>So in her account of analytic philosophy and existentialism, Murdoch considers something like Chang’s side of the aporia</a:t>
            </a:r>
          </a:p>
          <a:p>
            <a:pPr marL="0" indent="0">
              <a:buNone/>
            </a:pPr>
            <a:r>
              <a:rPr lang="en-US" dirty="0"/>
              <a:t>And she raises various objections to the analytic/existentialist view</a:t>
            </a:r>
          </a:p>
          <a:p>
            <a:pPr marL="457200" indent="-457200">
              <a:buFont typeface="+mj-lt"/>
              <a:buAutoNum type="arabicPeriod"/>
            </a:pPr>
            <a:r>
              <a:rPr lang="en-US" dirty="0"/>
              <a:t>How to account for value of freedom itself</a:t>
            </a:r>
          </a:p>
          <a:p>
            <a:pPr marL="457200" indent="-457200">
              <a:buFont typeface="+mj-lt"/>
              <a:buAutoNum type="arabicPeriod"/>
            </a:pPr>
            <a:r>
              <a:rPr lang="en-US" dirty="0"/>
              <a:t>Phenomenologically inadequate when it comes to the moral case: seems wrong to call the GS unfree</a:t>
            </a:r>
          </a:p>
          <a:p>
            <a:pPr marL="457200" indent="-457200">
              <a:buFont typeface="+mj-lt"/>
              <a:buAutoNum type="arabicPeriod"/>
            </a:pPr>
            <a:r>
              <a:rPr lang="en-US" dirty="0"/>
              <a:t>Cuts the agent off from the context of their actions, treated as a bare choosing will, to which nothing is already reason-giving – ‘</a:t>
            </a:r>
            <a:r>
              <a:rPr lang="en-GB" dirty="0"/>
              <a:t>The agent, thin as a needle, appears in the quick flash of the choosing will’ </a:t>
            </a:r>
            <a:endParaRPr lang="en-US" dirty="0"/>
          </a:p>
        </p:txBody>
      </p:sp>
    </p:spTree>
    <p:extLst>
      <p:ext uri="{BB962C8B-B14F-4D97-AF65-F5344CB8AC3E}">
        <p14:creationId xmlns:p14="http://schemas.microsoft.com/office/powerpoint/2010/main" val="2847380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E091A-643B-D749-B884-BF0D7C25E6AE}"/>
              </a:ext>
            </a:extLst>
          </p:cNvPr>
          <p:cNvSpPr>
            <a:spLocks noGrp="1"/>
          </p:cNvSpPr>
          <p:nvPr>
            <p:ph type="title"/>
          </p:nvPr>
        </p:nvSpPr>
        <p:spPr/>
        <p:txBody>
          <a:bodyPr/>
          <a:lstStyle/>
          <a:p>
            <a:r>
              <a:rPr lang="en-US" dirty="0"/>
              <a:t>Murdoch vs Chang</a:t>
            </a:r>
          </a:p>
        </p:txBody>
      </p:sp>
      <p:sp>
        <p:nvSpPr>
          <p:cNvPr id="3" name="Content Placeholder 2">
            <a:extLst>
              <a:ext uri="{FF2B5EF4-FFF2-40B4-BE49-F238E27FC236}">
                <a16:creationId xmlns:a16="http://schemas.microsoft.com/office/drawing/2014/main" id="{37727284-A6AD-7A44-93A0-FB03AB431331}"/>
              </a:ext>
            </a:extLst>
          </p:cNvPr>
          <p:cNvSpPr>
            <a:spLocks noGrp="1"/>
          </p:cNvSpPr>
          <p:nvPr>
            <p:ph idx="1"/>
          </p:nvPr>
        </p:nvSpPr>
        <p:spPr>
          <a:xfrm>
            <a:off x="567159" y="2199189"/>
            <a:ext cx="11169570" cy="4259483"/>
          </a:xfrm>
        </p:spPr>
        <p:txBody>
          <a:bodyPr>
            <a:normAutofit fontScale="92500" lnSpcReduction="20000"/>
          </a:bodyPr>
          <a:lstStyle/>
          <a:p>
            <a:pPr marL="0" indent="0">
              <a:buNone/>
            </a:pPr>
            <a:r>
              <a:rPr lang="en-US" dirty="0"/>
              <a:t>But not all these problems may apply to Chang, as her position is a ‘hybrid’ one – so not all reasons are created</a:t>
            </a:r>
          </a:p>
          <a:p>
            <a:pPr marL="0" indent="0">
              <a:buNone/>
            </a:pPr>
            <a:r>
              <a:rPr lang="en-US" dirty="0"/>
              <a:t>1. How to account for value of freedom itself – but Chang can appeal to independent reasons to act freely</a:t>
            </a:r>
          </a:p>
          <a:p>
            <a:pPr marL="0" indent="0">
              <a:buNone/>
            </a:pPr>
            <a:r>
              <a:rPr lang="en-US" dirty="0"/>
              <a:t>3. Cuts the agent off from the context of their actions, treated as a bare choosing will, to which nothing is already reason-giving – but Chang can allow some situations are reason-giving</a:t>
            </a:r>
          </a:p>
          <a:p>
            <a:pPr marL="0" indent="0">
              <a:buNone/>
            </a:pPr>
            <a:r>
              <a:rPr lang="en-US" dirty="0"/>
              <a:t>But still have problem with objection 2?</a:t>
            </a:r>
          </a:p>
          <a:p>
            <a:pPr marL="0" indent="0">
              <a:buNone/>
            </a:pPr>
            <a:r>
              <a:rPr lang="en-US" dirty="0"/>
              <a:t>2. Phenomenologically inadequate when it comes to the moral case: seems wrong to call the GS unfree</a:t>
            </a:r>
          </a:p>
          <a:p>
            <a:pPr marL="0" indent="0">
              <a:buNone/>
            </a:pPr>
            <a:r>
              <a:rPr lang="en-US" dirty="0"/>
              <a:t>Cf. </a:t>
            </a:r>
            <a:r>
              <a:rPr lang="en-US" dirty="0" err="1"/>
              <a:t>Ravaisson</a:t>
            </a:r>
            <a:r>
              <a:rPr lang="en-US" dirty="0"/>
              <a:t>: ‘The sage cannot not do good. Is he any the less free for that?’</a:t>
            </a:r>
          </a:p>
        </p:txBody>
      </p:sp>
    </p:spTree>
    <p:extLst>
      <p:ext uri="{BB962C8B-B14F-4D97-AF65-F5344CB8AC3E}">
        <p14:creationId xmlns:p14="http://schemas.microsoft.com/office/powerpoint/2010/main" val="699572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4ECDE7A-6944-466D-8FFE-149A29BA6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B3420082-9415-44EC-802E-C77D71D59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5" name="Rectangle 74">
            <a:extLst>
              <a:ext uri="{FF2B5EF4-FFF2-40B4-BE49-F238E27FC236}">
                <a16:creationId xmlns:a16="http://schemas.microsoft.com/office/drawing/2014/main" id="{55A52C45-1FCB-4636-A80F-2849B8226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5693288-07B0-4A41-9508-D32CA2262995}"/>
              </a:ext>
            </a:extLst>
          </p:cNvPr>
          <p:cNvSpPr>
            <a:spLocks noGrp="1"/>
          </p:cNvSpPr>
          <p:nvPr>
            <p:ph type="title"/>
          </p:nvPr>
        </p:nvSpPr>
        <p:spPr>
          <a:xfrm>
            <a:off x="1115568" y="548640"/>
            <a:ext cx="10168128" cy="1179576"/>
          </a:xfrm>
        </p:spPr>
        <p:txBody>
          <a:bodyPr>
            <a:normAutofit/>
          </a:bodyPr>
          <a:lstStyle/>
          <a:p>
            <a:r>
              <a:rPr lang="en-US" dirty="0"/>
              <a:t>Murdoch: from choice to vision</a:t>
            </a:r>
          </a:p>
        </p:txBody>
      </p:sp>
      <p:sp>
        <p:nvSpPr>
          <p:cNvPr id="77" name="Rectangle 76">
            <a:extLst>
              <a:ext uri="{FF2B5EF4-FFF2-40B4-BE49-F238E27FC236}">
                <a16:creationId xmlns:a16="http://schemas.microsoft.com/office/drawing/2014/main" id="{768EB4DD-3704-43AD-92B3-C4E0C6EA9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70799"/>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218" name="Picture 2" descr="What Causes Blurry Vision? | Nature's Bes">
            <a:extLst>
              <a:ext uri="{FF2B5EF4-FFF2-40B4-BE49-F238E27FC236}">
                <a16:creationId xmlns:a16="http://schemas.microsoft.com/office/drawing/2014/main" id="{4AA63933-DB26-4C43-B587-390C35A44E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028" r="23851" b="1"/>
          <a:stretch/>
        </p:blipFill>
        <p:spPr bwMode="auto">
          <a:xfrm>
            <a:off x="0" y="2018806"/>
            <a:ext cx="3487901" cy="248374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72EB1B1-ED50-1446-806B-8C50BAC19244}"/>
              </a:ext>
            </a:extLst>
          </p:cNvPr>
          <p:cNvSpPr>
            <a:spLocks noGrp="1"/>
          </p:cNvSpPr>
          <p:nvPr>
            <p:ph idx="1"/>
          </p:nvPr>
        </p:nvSpPr>
        <p:spPr>
          <a:xfrm>
            <a:off x="3601874" y="2011680"/>
            <a:ext cx="8472669" cy="4516566"/>
          </a:xfrm>
        </p:spPr>
        <p:txBody>
          <a:bodyPr anchor="ctr">
            <a:noAutofit/>
          </a:bodyPr>
          <a:lstStyle/>
          <a:p>
            <a:pPr marL="0" indent="0">
              <a:lnSpc>
                <a:spcPct val="100000"/>
              </a:lnSpc>
              <a:buNone/>
            </a:pPr>
            <a:r>
              <a:rPr lang="en-GB" sz="2000" dirty="0"/>
              <a:t>So Murdoch contends that freedom is more a matter of </a:t>
            </a:r>
            <a:r>
              <a:rPr lang="en-GB" sz="2000" i="1" dirty="0"/>
              <a:t>vision </a:t>
            </a:r>
            <a:r>
              <a:rPr lang="en-GB" sz="2000" dirty="0"/>
              <a:t>rather than a matter of </a:t>
            </a:r>
            <a:r>
              <a:rPr lang="en-GB" sz="2000" i="1" dirty="0"/>
              <a:t>choice</a:t>
            </a:r>
            <a:r>
              <a:rPr lang="en-GB" sz="2000" dirty="0"/>
              <a:t> </a:t>
            </a:r>
          </a:p>
          <a:p>
            <a:pPr marL="457200" lvl="1" indent="0">
              <a:lnSpc>
                <a:spcPct val="100000"/>
              </a:lnSpc>
              <a:buNone/>
            </a:pPr>
            <a:r>
              <a:rPr lang="en-GB" dirty="0"/>
              <a:t>‘Freedom is not choosing; that is merely the move that we make when all is already lost. Freedom is knowing and understanding and respecting things quite other than ourselves. Virtue is in this sense to be construed as knowledge, and connects us so with reality.’</a:t>
            </a:r>
          </a:p>
          <a:p>
            <a:pPr marL="0" indent="0">
              <a:lnSpc>
                <a:spcPct val="100000"/>
              </a:lnSpc>
              <a:buNone/>
            </a:pPr>
            <a:r>
              <a:rPr lang="en-GB" sz="2000" dirty="0"/>
              <a:t>On this account, freedom involves seeing the world rightly and acting accordingly, and so is more about knowing than about choosing</a:t>
            </a:r>
          </a:p>
          <a:p>
            <a:pPr marL="0" indent="0">
              <a:lnSpc>
                <a:spcPct val="100000"/>
              </a:lnSpc>
              <a:buNone/>
            </a:pPr>
            <a:r>
              <a:rPr lang="en-GB" sz="2000" dirty="0"/>
              <a:t>And this knowledge constitutes freedom, as enables us to escape from the neuroses and fantasies within which we imprison ourselves, by turning us away from those fantasies  </a:t>
            </a:r>
            <a:endParaRPr lang="en-US" sz="2000" dirty="0"/>
          </a:p>
        </p:txBody>
      </p:sp>
    </p:spTree>
    <p:extLst>
      <p:ext uri="{BB962C8B-B14F-4D97-AF65-F5344CB8AC3E}">
        <p14:creationId xmlns:p14="http://schemas.microsoft.com/office/powerpoint/2010/main" val="633855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DF40726-9B19-4165-9C26-757D16E19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5CF04C-BCBE-FA4F-B22A-89600390EEAA}"/>
              </a:ext>
            </a:extLst>
          </p:cNvPr>
          <p:cNvSpPr>
            <a:spLocks noGrp="1"/>
          </p:cNvSpPr>
          <p:nvPr>
            <p:ph type="title"/>
          </p:nvPr>
        </p:nvSpPr>
        <p:spPr>
          <a:xfrm>
            <a:off x="485775" y="-194061"/>
            <a:ext cx="6146522" cy="1165002"/>
          </a:xfrm>
        </p:spPr>
        <p:txBody>
          <a:bodyPr anchor="b">
            <a:normAutofit/>
          </a:bodyPr>
          <a:lstStyle/>
          <a:p>
            <a:r>
              <a:rPr lang="en-US" sz="3600" dirty="0"/>
              <a:t>The Good Samaritan</a:t>
            </a:r>
          </a:p>
        </p:txBody>
      </p:sp>
      <p:sp>
        <p:nvSpPr>
          <p:cNvPr id="3" name="Content Placeholder 2">
            <a:extLst>
              <a:ext uri="{FF2B5EF4-FFF2-40B4-BE49-F238E27FC236}">
                <a16:creationId xmlns:a16="http://schemas.microsoft.com/office/drawing/2014/main" id="{25EE9E1A-A7AF-3E48-A6D3-9878C06B531F}"/>
              </a:ext>
            </a:extLst>
          </p:cNvPr>
          <p:cNvSpPr>
            <a:spLocks noGrp="1"/>
          </p:cNvSpPr>
          <p:nvPr>
            <p:ph idx="1"/>
          </p:nvPr>
        </p:nvSpPr>
        <p:spPr>
          <a:xfrm>
            <a:off x="485775" y="1117038"/>
            <a:ext cx="8001214" cy="4836849"/>
          </a:xfrm>
        </p:spPr>
        <p:txBody>
          <a:bodyPr>
            <a:noAutofit/>
          </a:bodyPr>
          <a:lstStyle/>
          <a:p>
            <a:pPr marL="0" indent="0">
              <a:lnSpc>
                <a:spcPct val="100000"/>
              </a:lnSpc>
              <a:buNone/>
            </a:pPr>
            <a:r>
              <a:rPr lang="en-GB" sz="2200" dirty="0"/>
              <a:t>A man was going down from Jerusalem to Jericho, when he was attacked by robbers. They stripped him of his clothes, beat him and went away, leaving him half dead. A priest happened to be going down the same road, and when he saw the man, he passed by on the other side. So too, a Levite, when he came to the place and saw him, passed by on the other side.</a:t>
            </a:r>
            <a:r>
              <a:rPr lang="en-GB" sz="2200" b="1" baseline="30000" dirty="0"/>
              <a:t> </a:t>
            </a:r>
            <a:r>
              <a:rPr lang="en-GB" sz="2200" dirty="0"/>
              <a:t>But a Samaritan, as he travelled, came where the man was; and when he saw him, he took pity on him. </a:t>
            </a:r>
            <a:r>
              <a:rPr lang="en-GB" sz="2200" b="1" baseline="30000" dirty="0"/>
              <a:t> </a:t>
            </a:r>
            <a:r>
              <a:rPr lang="en-GB" sz="2200" dirty="0"/>
              <a:t>He went to him and bandaged his wounds, pouring on oil and wine. Then he put the man on his own donkey, brought him to an inn and took care of him. The next day he took out two denarii and gave them to the innkeeper. ‘Look after him,’ he said, ‘and when I return, I will reimburse you for any extra expense you may have.’ (Luke 10:30-35, NIV)</a:t>
            </a:r>
            <a:endParaRPr lang="en-US" sz="2200" dirty="0"/>
          </a:p>
        </p:txBody>
      </p:sp>
      <p:pic>
        <p:nvPicPr>
          <p:cNvPr id="4" name="Picture 3">
            <a:extLst>
              <a:ext uri="{FF2B5EF4-FFF2-40B4-BE49-F238E27FC236}">
                <a16:creationId xmlns:a16="http://schemas.microsoft.com/office/drawing/2014/main" id="{77C546C0-500F-6D4F-BE78-104E4D5783B4}"/>
              </a:ext>
            </a:extLst>
          </p:cNvPr>
          <p:cNvPicPr>
            <a:picLocks noChangeAspect="1"/>
          </p:cNvPicPr>
          <p:nvPr/>
        </p:nvPicPr>
        <p:blipFill rotWithShape="1">
          <a:blip r:embed="rId2"/>
          <a:srcRect l="2440" r="-1" b="-1"/>
          <a:stretch/>
        </p:blipFill>
        <p:spPr>
          <a:xfrm>
            <a:off x="8752552" y="1117038"/>
            <a:ext cx="3173885" cy="3253263"/>
          </a:xfrm>
          <a:prstGeom prst="rect">
            <a:avLst/>
          </a:prstGeom>
        </p:spPr>
      </p:pic>
      <p:sp>
        <p:nvSpPr>
          <p:cNvPr id="22" name="Rectangle 21">
            <a:extLst>
              <a:ext uri="{FF2B5EF4-FFF2-40B4-BE49-F238E27FC236}">
                <a16:creationId xmlns:a16="http://schemas.microsoft.com/office/drawing/2014/main" id="{2089CB41-F399-4AEB-980C-5BFB1049C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1BFC967B-3DD6-463D-9DB9-6E4419AE0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6768"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5509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B23FE733-F95B-4DF6-AFC5-BEEB3577C4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1">
            <a:extLst>
              <a:ext uri="{FF2B5EF4-FFF2-40B4-BE49-F238E27FC236}">
                <a16:creationId xmlns:a16="http://schemas.microsoft.com/office/drawing/2014/main" id="{9080D120-BD54-46E1-BA37-82F5E8089E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3" y="633619"/>
            <a:ext cx="6852464"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6FE22DC-58FD-B045-B6CD-6E39D3B071F7}"/>
              </a:ext>
            </a:extLst>
          </p:cNvPr>
          <p:cNvSpPr>
            <a:spLocks noGrp="1"/>
          </p:cNvSpPr>
          <p:nvPr>
            <p:ph type="title"/>
          </p:nvPr>
        </p:nvSpPr>
        <p:spPr>
          <a:xfrm>
            <a:off x="838196" y="978408"/>
            <a:ext cx="6007608" cy="1106424"/>
          </a:xfrm>
        </p:spPr>
        <p:txBody>
          <a:bodyPr>
            <a:normAutofit/>
          </a:bodyPr>
          <a:lstStyle/>
          <a:p>
            <a:r>
              <a:rPr lang="en-US" sz="2800"/>
              <a:t>Murdoch vs Chang</a:t>
            </a:r>
          </a:p>
        </p:txBody>
      </p:sp>
      <p:sp>
        <p:nvSpPr>
          <p:cNvPr id="20" name="Rectangle 13">
            <a:extLst>
              <a:ext uri="{FF2B5EF4-FFF2-40B4-BE49-F238E27FC236}">
                <a16:creationId xmlns:a16="http://schemas.microsoft.com/office/drawing/2014/main" id="{81D83946-74FA-498A-AC80-9926F041B5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5" y="1181536"/>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15">
            <a:extLst>
              <a:ext uri="{FF2B5EF4-FFF2-40B4-BE49-F238E27FC236}">
                <a16:creationId xmlns:a16="http://schemas.microsoft.com/office/drawing/2014/main" id="{5060D983-8B52-443A-8183-2A1DE0561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4" y="2121408"/>
            <a:ext cx="582472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D87627C-CC49-1540-B7E8-7255F6A7AF25}"/>
              </a:ext>
            </a:extLst>
          </p:cNvPr>
          <p:cNvSpPr>
            <a:spLocks noGrp="1"/>
          </p:cNvSpPr>
          <p:nvPr>
            <p:ph idx="1"/>
          </p:nvPr>
        </p:nvSpPr>
        <p:spPr>
          <a:xfrm>
            <a:off x="409573" y="2212849"/>
            <a:ext cx="9189469" cy="4464611"/>
          </a:xfrm>
        </p:spPr>
        <p:txBody>
          <a:bodyPr>
            <a:normAutofit/>
          </a:bodyPr>
          <a:lstStyle/>
          <a:p>
            <a:pPr marL="0" indent="0">
              <a:lnSpc>
                <a:spcPct val="120000"/>
              </a:lnSpc>
              <a:buNone/>
            </a:pPr>
            <a:r>
              <a:rPr lang="en-GB" sz="2200" dirty="0"/>
              <a:t>So: have thus seen that Murdoch raises significant concerns about Chang’s side of the aporia:</a:t>
            </a:r>
          </a:p>
          <a:p>
            <a:pPr marL="0" indent="0">
              <a:lnSpc>
                <a:spcPct val="120000"/>
              </a:lnSpc>
              <a:buNone/>
            </a:pPr>
            <a:r>
              <a:rPr lang="en-GB" sz="2200" dirty="0"/>
              <a:t>But: would be wrong to treat Murdoch as insensitive to the other side of the aporia, and thus as simply dismissive of the concerns raised by someone like Chang</a:t>
            </a:r>
          </a:p>
          <a:p>
            <a:r>
              <a:rPr lang="en-GB" sz="2200" dirty="0"/>
              <a:t>Cf. Murdoch: ‘how is freedom compatible with the authority of the Good? Definitions and revelations of the Good seem to preclude the spiritual value of free adherence’</a:t>
            </a:r>
          </a:p>
        </p:txBody>
      </p:sp>
      <p:pic>
        <p:nvPicPr>
          <p:cNvPr id="4" name="Picture 3" descr="A person with long hair&#10;&#10;Description automatically generated with low confidence">
            <a:extLst>
              <a:ext uri="{FF2B5EF4-FFF2-40B4-BE49-F238E27FC236}">
                <a16:creationId xmlns:a16="http://schemas.microsoft.com/office/drawing/2014/main" id="{5770DA35-EDAA-4240-8E42-F91826E5C229}"/>
              </a:ext>
            </a:extLst>
          </p:cNvPr>
          <p:cNvPicPr>
            <a:picLocks noChangeAspect="1"/>
          </p:cNvPicPr>
          <p:nvPr/>
        </p:nvPicPr>
        <p:blipFill rotWithShape="1">
          <a:blip r:embed="rId2"/>
          <a:srcRect l="9244" r="25022"/>
          <a:stretch/>
        </p:blipFill>
        <p:spPr>
          <a:xfrm>
            <a:off x="10442992" y="633619"/>
            <a:ext cx="1743108" cy="2651760"/>
          </a:xfrm>
          <a:prstGeom prst="rect">
            <a:avLst/>
          </a:prstGeom>
        </p:spPr>
      </p:pic>
      <p:pic>
        <p:nvPicPr>
          <p:cNvPr id="5" name="Picture 4" descr="Ruth Chang | Oxford Law Faculty">
            <a:extLst>
              <a:ext uri="{FF2B5EF4-FFF2-40B4-BE49-F238E27FC236}">
                <a16:creationId xmlns:a16="http://schemas.microsoft.com/office/drawing/2014/main" id="{AEBCB100-4190-FD40-8E25-F5ED92EB40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439" b="-1"/>
          <a:stretch/>
        </p:blipFill>
        <p:spPr bwMode="auto">
          <a:xfrm>
            <a:off x="9604943" y="3572621"/>
            <a:ext cx="2587057" cy="2651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1805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B23FE733-F95B-4DF6-AFC5-BEEB3577C4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1">
            <a:extLst>
              <a:ext uri="{FF2B5EF4-FFF2-40B4-BE49-F238E27FC236}">
                <a16:creationId xmlns:a16="http://schemas.microsoft.com/office/drawing/2014/main" id="{9080D120-BD54-46E1-BA37-82F5E8089E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3" y="633619"/>
            <a:ext cx="6852464"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6FE22DC-58FD-B045-B6CD-6E39D3B071F7}"/>
              </a:ext>
            </a:extLst>
          </p:cNvPr>
          <p:cNvSpPr>
            <a:spLocks noGrp="1"/>
          </p:cNvSpPr>
          <p:nvPr>
            <p:ph type="title"/>
          </p:nvPr>
        </p:nvSpPr>
        <p:spPr>
          <a:xfrm>
            <a:off x="838196" y="978408"/>
            <a:ext cx="6007608" cy="1106424"/>
          </a:xfrm>
        </p:spPr>
        <p:txBody>
          <a:bodyPr>
            <a:normAutofit/>
          </a:bodyPr>
          <a:lstStyle/>
          <a:p>
            <a:r>
              <a:rPr lang="en-US" sz="2800"/>
              <a:t>Murdoch vs Chang</a:t>
            </a:r>
          </a:p>
        </p:txBody>
      </p:sp>
      <p:sp>
        <p:nvSpPr>
          <p:cNvPr id="20" name="Rectangle 13">
            <a:extLst>
              <a:ext uri="{FF2B5EF4-FFF2-40B4-BE49-F238E27FC236}">
                <a16:creationId xmlns:a16="http://schemas.microsoft.com/office/drawing/2014/main" id="{81D83946-74FA-498A-AC80-9926F041B5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5" y="1181536"/>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15">
            <a:extLst>
              <a:ext uri="{FF2B5EF4-FFF2-40B4-BE49-F238E27FC236}">
                <a16:creationId xmlns:a16="http://schemas.microsoft.com/office/drawing/2014/main" id="{5060D983-8B52-443A-8183-2A1DE0561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4" y="2121408"/>
            <a:ext cx="582472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D87627C-CC49-1540-B7E8-7255F6A7AF25}"/>
              </a:ext>
            </a:extLst>
          </p:cNvPr>
          <p:cNvSpPr>
            <a:spLocks noGrp="1"/>
          </p:cNvSpPr>
          <p:nvPr>
            <p:ph idx="1"/>
          </p:nvPr>
        </p:nvSpPr>
        <p:spPr>
          <a:xfrm>
            <a:off x="409573" y="2359151"/>
            <a:ext cx="9189469" cy="4318309"/>
          </a:xfrm>
        </p:spPr>
        <p:txBody>
          <a:bodyPr>
            <a:normAutofit fontScale="77500" lnSpcReduction="20000"/>
          </a:bodyPr>
          <a:lstStyle/>
          <a:p>
            <a:pPr marL="0" indent="0">
              <a:lnSpc>
                <a:spcPct val="120000"/>
              </a:lnSpc>
              <a:buNone/>
            </a:pPr>
            <a:r>
              <a:rPr lang="en-GB" sz="2600" dirty="0"/>
              <a:t>Instead: will argue Murdoch wants to accommodate Chang’s concerns to some extent, and thus resolve the aporia rather than just opt for one approach at the expense of the other</a:t>
            </a:r>
          </a:p>
          <a:p>
            <a:pPr marL="0" indent="0">
              <a:lnSpc>
                <a:spcPct val="120000"/>
              </a:lnSpc>
              <a:buNone/>
            </a:pPr>
            <a:r>
              <a:rPr lang="en-GB" sz="2600" dirty="0"/>
              <a:t>Will argue: </a:t>
            </a:r>
          </a:p>
          <a:p>
            <a:pPr>
              <a:lnSpc>
                <a:spcPct val="120000"/>
              </a:lnSpc>
            </a:pPr>
            <a:r>
              <a:rPr lang="en-GB" sz="2600" dirty="0"/>
              <a:t>Murdoch talks of ‘obedience’ and ‘necessity’</a:t>
            </a:r>
          </a:p>
          <a:p>
            <a:pPr>
              <a:lnSpc>
                <a:spcPct val="120000"/>
              </a:lnSpc>
            </a:pPr>
            <a:r>
              <a:rPr lang="en-GB" sz="2600" dirty="0"/>
              <a:t>But this does not subordinate the will to reason or agency to knowledge</a:t>
            </a:r>
          </a:p>
          <a:p>
            <a:pPr>
              <a:lnSpc>
                <a:spcPct val="120000"/>
              </a:lnSpc>
            </a:pPr>
            <a:r>
              <a:rPr lang="en-GB" sz="2600" dirty="0"/>
              <a:t>For: she also sees a place for will and agency in making us </a:t>
            </a:r>
            <a:r>
              <a:rPr lang="en-GB" sz="2600" i="1" dirty="0"/>
              <a:t>aware</a:t>
            </a:r>
            <a:r>
              <a:rPr lang="en-GB" sz="2600" dirty="0"/>
              <a:t> of the good and thus in considering what we have reason to do</a:t>
            </a:r>
          </a:p>
          <a:p>
            <a:pPr marL="0" indent="0">
              <a:lnSpc>
                <a:spcPct val="120000"/>
              </a:lnSpc>
              <a:buNone/>
            </a:pPr>
            <a:r>
              <a:rPr lang="en-GB" sz="2600" dirty="0"/>
              <a:t>This can be seen particularly in her account of </a:t>
            </a:r>
            <a:r>
              <a:rPr lang="en-GB" sz="2600" i="1" dirty="0"/>
              <a:t>imagination </a:t>
            </a:r>
            <a:r>
              <a:rPr lang="en-GB" sz="2600" dirty="0"/>
              <a:t>(and of attention), which I will now explore in more detail</a:t>
            </a:r>
            <a:endParaRPr lang="en-GB" sz="2000" dirty="0"/>
          </a:p>
          <a:p>
            <a:pPr>
              <a:lnSpc>
                <a:spcPct val="100000"/>
              </a:lnSpc>
            </a:pPr>
            <a:endParaRPr lang="en-US" sz="1100" dirty="0"/>
          </a:p>
        </p:txBody>
      </p:sp>
      <p:pic>
        <p:nvPicPr>
          <p:cNvPr id="4" name="Picture 3" descr="A person with long hair&#10;&#10;Description automatically generated with low confidence">
            <a:extLst>
              <a:ext uri="{FF2B5EF4-FFF2-40B4-BE49-F238E27FC236}">
                <a16:creationId xmlns:a16="http://schemas.microsoft.com/office/drawing/2014/main" id="{5770DA35-EDAA-4240-8E42-F91826E5C229}"/>
              </a:ext>
            </a:extLst>
          </p:cNvPr>
          <p:cNvPicPr>
            <a:picLocks noChangeAspect="1"/>
          </p:cNvPicPr>
          <p:nvPr/>
        </p:nvPicPr>
        <p:blipFill rotWithShape="1">
          <a:blip r:embed="rId2"/>
          <a:srcRect l="9244" r="25022"/>
          <a:stretch/>
        </p:blipFill>
        <p:spPr>
          <a:xfrm>
            <a:off x="10442992" y="633619"/>
            <a:ext cx="1743108" cy="2651760"/>
          </a:xfrm>
          <a:prstGeom prst="rect">
            <a:avLst/>
          </a:prstGeom>
        </p:spPr>
      </p:pic>
      <p:pic>
        <p:nvPicPr>
          <p:cNvPr id="5" name="Picture 4" descr="Ruth Chang | Oxford Law Faculty">
            <a:extLst>
              <a:ext uri="{FF2B5EF4-FFF2-40B4-BE49-F238E27FC236}">
                <a16:creationId xmlns:a16="http://schemas.microsoft.com/office/drawing/2014/main" id="{AEBCB100-4190-FD40-8E25-F5ED92EB40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439" b="-1"/>
          <a:stretch/>
        </p:blipFill>
        <p:spPr bwMode="auto">
          <a:xfrm>
            <a:off x="9604943" y="3572621"/>
            <a:ext cx="2587057" cy="2651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805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0E625-157D-4644-AC45-70A20257A504}"/>
              </a:ext>
            </a:extLst>
          </p:cNvPr>
          <p:cNvSpPr>
            <a:spLocks noGrp="1"/>
          </p:cNvSpPr>
          <p:nvPr>
            <p:ph type="title"/>
          </p:nvPr>
        </p:nvSpPr>
        <p:spPr/>
        <p:txBody>
          <a:bodyPr/>
          <a:lstStyle/>
          <a:p>
            <a:r>
              <a:rPr lang="en-US" dirty="0"/>
              <a:t>Murdoch on the imagination</a:t>
            </a:r>
          </a:p>
        </p:txBody>
      </p:sp>
      <p:sp>
        <p:nvSpPr>
          <p:cNvPr id="3" name="Content Placeholder 2">
            <a:extLst>
              <a:ext uri="{FF2B5EF4-FFF2-40B4-BE49-F238E27FC236}">
                <a16:creationId xmlns:a16="http://schemas.microsoft.com/office/drawing/2014/main" id="{0F2378DD-E3FA-AB41-AC64-FBA84A5BD29D}"/>
              </a:ext>
            </a:extLst>
          </p:cNvPr>
          <p:cNvSpPr>
            <a:spLocks noGrp="1"/>
          </p:cNvSpPr>
          <p:nvPr>
            <p:ph idx="1"/>
          </p:nvPr>
        </p:nvSpPr>
        <p:spPr>
          <a:xfrm>
            <a:off x="567159" y="2478024"/>
            <a:ext cx="11123271" cy="3694176"/>
          </a:xfrm>
        </p:spPr>
        <p:txBody>
          <a:bodyPr>
            <a:normAutofit fontScale="92500"/>
          </a:bodyPr>
          <a:lstStyle/>
          <a:p>
            <a:r>
              <a:rPr lang="en-GB" dirty="0"/>
              <a:t>Will focus on ‘The Darkness of Practical Reason’ (DPR)</a:t>
            </a:r>
          </a:p>
          <a:p>
            <a:r>
              <a:rPr lang="en-GB" dirty="0"/>
              <a:t>Published 1966, as a review article on Stuart Hampshire’s book </a:t>
            </a:r>
            <a:r>
              <a:rPr lang="en-GB" i="1" dirty="0"/>
              <a:t>Freedom of the Individual</a:t>
            </a:r>
            <a:endParaRPr lang="en-GB" dirty="0"/>
          </a:p>
          <a:p>
            <a:r>
              <a:rPr lang="en-GB" dirty="0"/>
              <a:t>Not one of her more famous papers – but I think it is v interesting (and contains quote used in title)</a:t>
            </a:r>
          </a:p>
          <a:p>
            <a:r>
              <a:rPr lang="en-GB" dirty="0"/>
              <a:t>Murdoch makes similar criticisms of Hampshire elsewhere, particularly in ‘The Idea of Perfection’ (1964), and also has other discussions of imagination, particularly in </a:t>
            </a:r>
            <a:r>
              <a:rPr lang="en-GB" i="1" dirty="0"/>
              <a:t>Metaphysics as a Guide to Morals</a:t>
            </a:r>
            <a:r>
              <a:rPr lang="en-GB" dirty="0"/>
              <a:t> (1992), chapter 11</a:t>
            </a:r>
            <a:endParaRPr lang="en-US" dirty="0"/>
          </a:p>
        </p:txBody>
      </p:sp>
    </p:spTree>
    <p:extLst>
      <p:ext uri="{BB962C8B-B14F-4D97-AF65-F5344CB8AC3E}">
        <p14:creationId xmlns:p14="http://schemas.microsoft.com/office/powerpoint/2010/main" val="23691547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7" name="Rectangle 76">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77C57B9-5A3F-6241-BCB2-E428E8C56D29}"/>
              </a:ext>
            </a:extLst>
          </p:cNvPr>
          <p:cNvSpPr>
            <a:spLocks noGrp="1"/>
          </p:cNvSpPr>
          <p:nvPr>
            <p:ph type="title"/>
          </p:nvPr>
        </p:nvSpPr>
        <p:spPr>
          <a:xfrm>
            <a:off x="841246" y="978619"/>
            <a:ext cx="5991244" cy="1106424"/>
          </a:xfrm>
        </p:spPr>
        <p:txBody>
          <a:bodyPr>
            <a:normAutofit/>
          </a:bodyPr>
          <a:lstStyle/>
          <a:p>
            <a:r>
              <a:rPr lang="en-US" sz="3200"/>
              <a:t>Murdoch on Hampshire</a:t>
            </a:r>
          </a:p>
        </p:txBody>
      </p:sp>
      <p:sp>
        <p:nvSpPr>
          <p:cNvPr id="79" name="Rectangle 78">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8"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FA1BE78-4685-CE42-B2CE-AA5E40544C7E}"/>
              </a:ext>
            </a:extLst>
          </p:cNvPr>
          <p:cNvSpPr>
            <a:spLocks noGrp="1"/>
          </p:cNvSpPr>
          <p:nvPr>
            <p:ph idx="1"/>
          </p:nvPr>
        </p:nvSpPr>
        <p:spPr>
          <a:xfrm>
            <a:off x="409575" y="2130342"/>
            <a:ext cx="8317736" cy="4536883"/>
          </a:xfrm>
        </p:spPr>
        <p:txBody>
          <a:bodyPr>
            <a:normAutofit lnSpcReduction="10000"/>
          </a:bodyPr>
          <a:lstStyle/>
          <a:p>
            <a:pPr marL="0" indent="0">
              <a:lnSpc>
                <a:spcPct val="100000"/>
              </a:lnSpc>
              <a:buNone/>
            </a:pPr>
            <a:r>
              <a:rPr lang="en-GB" dirty="0"/>
              <a:t>In DPR, Murdoch accuses Hampshire of working with a strict dualism of will and of reason, and as a result being unable to properly accommodate the imagination</a:t>
            </a:r>
          </a:p>
          <a:p>
            <a:pPr marL="0" indent="0">
              <a:lnSpc>
                <a:spcPct val="100000"/>
              </a:lnSpc>
              <a:buNone/>
            </a:pPr>
            <a:r>
              <a:rPr lang="en-GB" dirty="0"/>
              <a:t>Hampshire ‘relegates [imagination]…to the passive side of the mind’:</a:t>
            </a:r>
          </a:p>
          <a:p>
            <a:pPr marL="0" indent="0">
              <a:lnSpc>
                <a:spcPct val="100000"/>
              </a:lnSpc>
              <a:buNone/>
            </a:pPr>
            <a:r>
              <a:rPr lang="en-GB" dirty="0"/>
              <a:t>Regards it as a ‘side issue’ which is ‘not even mentioned in his main argument’ – just treats ‘“imaginings” as just drifting ideas’</a:t>
            </a:r>
          </a:p>
          <a:p>
            <a:pPr marL="0" indent="0">
              <a:lnSpc>
                <a:spcPct val="100000"/>
              </a:lnSpc>
              <a:buNone/>
            </a:pPr>
            <a:r>
              <a:rPr lang="en-GB" dirty="0"/>
              <a:t>Murdoch argues that Hampshire is forced to ‘bypass’ the imagination in this way ‘because this word may be used to name an activity which is awkward for his theory’ as doesn’t fit into his dualism of will and reason:</a:t>
            </a:r>
          </a:p>
          <a:p>
            <a:pPr>
              <a:lnSpc>
                <a:spcPct val="100000"/>
              </a:lnSpc>
            </a:pPr>
            <a:endParaRPr lang="en-US" sz="1700" dirty="0"/>
          </a:p>
        </p:txBody>
      </p:sp>
      <p:pic>
        <p:nvPicPr>
          <p:cNvPr id="2050" name="Picture 2" descr="05 Hampshire 1599">
            <a:extLst>
              <a:ext uri="{FF2B5EF4-FFF2-40B4-BE49-F238E27FC236}">
                <a16:creationId xmlns:a16="http://schemas.microsoft.com/office/drawing/2014/main" id="{987BDC2C-34C0-3A49-BD34-DC1B172BAC4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046" r="6601"/>
          <a:stretch/>
        </p:blipFill>
        <p:spPr bwMode="auto">
          <a:xfrm>
            <a:off x="9324845" y="149229"/>
            <a:ext cx="2765581" cy="4207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719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BF724-6101-9C43-8238-5BD2931C1B2F}"/>
              </a:ext>
            </a:extLst>
          </p:cNvPr>
          <p:cNvSpPr>
            <a:spLocks noGrp="1"/>
          </p:cNvSpPr>
          <p:nvPr>
            <p:ph type="title"/>
          </p:nvPr>
        </p:nvSpPr>
        <p:spPr/>
        <p:txBody>
          <a:bodyPr/>
          <a:lstStyle/>
          <a:p>
            <a:r>
              <a:rPr lang="en-US" dirty="0"/>
              <a:t>Murdoch on Hampshire</a:t>
            </a:r>
          </a:p>
        </p:txBody>
      </p:sp>
      <p:sp>
        <p:nvSpPr>
          <p:cNvPr id="3" name="Content Placeholder 2">
            <a:extLst>
              <a:ext uri="{FF2B5EF4-FFF2-40B4-BE49-F238E27FC236}">
                <a16:creationId xmlns:a16="http://schemas.microsoft.com/office/drawing/2014/main" id="{706B9951-CF47-9443-BAE8-CC7CB985A768}"/>
              </a:ext>
            </a:extLst>
          </p:cNvPr>
          <p:cNvSpPr>
            <a:spLocks noGrp="1"/>
          </p:cNvSpPr>
          <p:nvPr>
            <p:ph idx="1"/>
          </p:nvPr>
        </p:nvSpPr>
        <p:spPr>
          <a:xfrm>
            <a:off x="522790" y="2534856"/>
            <a:ext cx="11146420" cy="3996159"/>
          </a:xfrm>
        </p:spPr>
        <p:txBody>
          <a:bodyPr>
            <a:normAutofit lnSpcReduction="10000"/>
          </a:bodyPr>
          <a:lstStyle/>
          <a:p>
            <a:pPr marL="0" indent="0">
              <a:buNone/>
            </a:pPr>
            <a:r>
              <a:rPr lang="en-GB" dirty="0"/>
              <a:t>I should like to use the word [imagination] (in a sense more like its normal one) to describe something which we all do a great deal of the time. This activity, which may be characterised by a contrast with ‘strict’ or ‘scientific’ thinking, is (like so many totally familiar things) not easy to describe, but one might attempt a description as follows: a type of reflection on people, events, etc., which builds detail, adds colour, conjures up possibilities in ways which go beyond what could be said to be strictly factual. When this activity is thought to be bad it is sometimes called ‘fantasy’ or ‘wishful thinking’. That we are all constantly engaged in this activity is something which Hampshire chooses to ignore, and he selects his vocabulary accordingly. </a:t>
            </a:r>
            <a:endParaRPr lang="en-US" dirty="0"/>
          </a:p>
        </p:txBody>
      </p:sp>
    </p:spTree>
    <p:extLst>
      <p:ext uri="{BB962C8B-B14F-4D97-AF65-F5344CB8AC3E}">
        <p14:creationId xmlns:p14="http://schemas.microsoft.com/office/powerpoint/2010/main" val="2975712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AA8C-0772-F141-9070-F5D24379C8A6}"/>
              </a:ext>
            </a:extLst>
          </p:cNvPr>
          <p:cNvSpPr>
            <a:spLocks noGrp="1"/>
          </p:cNvSpPr>
          <p:nvPr>
            <p:ph type="title"/>
          </p:nvPr>
        </p:nvSpPr>
        <p:spPr/>
        <p:txBody>
          <a:bodyPr/>
          <a:lstStyle/>
          <a:p>
            <a:r>
              <a:rPr lang="en-US" dirty="0"/>
              <a:t>Murdoch on Hampshire</a:t>
            </a:r>
          </a:p>
        </p:txBody>
      </p:sp>
      <p:sp>
        <p:nvSpPr>
          <p:cNvPr id="3" name="Content Placeholder 2">
            <a:extLst>
              <a:ext uri="{FF2B5EF4-FFF2-40B4-BE49-F238E27FC236}">
                <a16:creationId xmlns:a16="http://schemas.microsoft.com/office/drawing/2014/main" id="{48510C4C-7180-E343-ACEF-5190E464853E}"/>
              </a:ext>
            </a:extLst>
          </p:cNvPr>
          <p:cNvSpPr>
            <a:spLocks noGrp="1"/>
          </p:cNvSpPr>
          <p:nvPr>
            <p:ph idx="1"/>
          </p:nvPr>
        </p:nvSpPr>
        <p:spPr>
          <a:xfrm>
            <a:off x="533400" y="2148840"/>
            <a:ext cx="11222080" cy="4357868"/>
          </a:xfrm>
        </p:spPr>
        <p:txBody>
          <a:bodyPr>
            <a:normAutofit fontScale="92500" lnSpcReduction="10000"/>
          </a:bodyPr>
          <a:lstStyle/>
          <a:p>
            <a:pPr marL="0" indent="0">
              <a:buNone/>
            </a:pPr>
            <a:r>
              <a:rPr lang="en-GB" dirty="0"/>
              <a:t>Thus, while Hampshire sees imagining as passive, and as dangerous because it is likely to deceive reason, Murdoch treats this as </a:t>
            </a:r>
            <a:r>
              <a:rPr lang="en-GB" i="1" dirty="0"/>
              <a:t>fantasising</a:t>
            </a:r>
            <a:r>
              <a:rPr lang="en-GB" dirty="0"/>
              <a:t>, not imagining</a:t>
            </a:r>
          </a:p>
          <a:p>
            <a:pPr marL="0" indent="0">
              <a:buNone/>
            </a:pPr>
            <a:r>
              <a:rPr lang="en-GB" dirty="0"/>
              <a:t>And she treats imagination proper as something which we </a:t>
            </a:r>
            <a:r>
              <a:rPr lang="en-GB" i="1" dirty="0"/>
              <a:t>do</a:t>
            </a:r>
            <a:r>
              <a:rPr lang="en-GB" dirty="0"/>
              <a:t>, in a way that can be used to aid reason</a:t>
            </a:r>
          </a:p>
          <a:p>
            <a:pPr marL="0" indent="0">
              <a:buNone/>
            </a:pPr>
            <a:r>
              <a:rPr lang="en-GB" dirty="0"/>
              <a:t>It thus forms an important place in our moral psychology where reason and will come together, which is why it cannot be fitted into Hampshire’s more dualistic picture: </a:t>
            </a:r>
          </a:p>
          <a:p>
            <a:pPr marL="0" indent="0">
              <a:buNone/>
            </a:pPr>
            <a:r>
              <a:rPr lang="en-GB" dirty="0"/>
              <a:t>‘He can readily admit imaginings which are unwilled, isolated, passive. But if we admit active imagination as an important faculty it is difficult not to see this as an exercise of will. Imagining is doing, it is a sort of personal exploring’</a:t>
            </a:r>
          </a:p>
          <a:p>
            <a:pPr marL="0" indent="0">
              <a:buNone/>
            </a:pPr>
            <a:r>
              <a:rPr lang="en-GB" dirty="0"/>
              <a:t>Cf. ‘Idea of Perfection’: ‘Man is not a combination of an impersonal rational thinker and a personal will’ – thought and will not two </a:t>
            </a:r>
            <a:r>
              <a:rPr lang="en-GB"/>
              <a:t>unrelated capacities</a:t>
            </a:r>
            <a:endParaRPr lang="en-GB" dirty="0"/>
          </a:p>
          <a:p>
            <a:pPr marL="0" indent="0">
              <a:buNone/>
            </a:pPr>
            <a:endParaRPr lang="en-US" dirty="0"/>
          </a:p>
        </p:txBody>
      </p:sp>
    </p:spTree>
    <p:extLst>
      <p:ext uri="{BB962C8B-B14F-4D97-AF65-F5344CB8AC3E}">
        <p14:creationId xmlns:p14="http://schemas.microsoft.com/office/powerpoint/2010/main" val="29573672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6165FA-6A63-6B45-AEE4-E111380C9E25}"/>
              </a:ext>
            </a:extLst>
          </p:cNvPr>
          <p:cNvSpPr>
            <a:spLocks noGrp="1"/>
          </p:cNvSpPr>
          <p:nvPr>
            <p:ph type="title"/>
          </p:nvPr>
        </p:nvSpPr>
        <p:spPr>
          <a:xfrm>
            <a:off x="3923818" y="566928"/>
            <a:ext cx="7034696" cy="829778"/>
          </a:xfrm>
        </p:spPr>
        <p:txBody>
          <a:bodyPr anchor="b">
            <a:normAutofit/>
          </a:bodyPr>
          <a:lstStyle/>
          <a:p>
            <a:r>
              <a:rPr lang="en-US" sz="3600" dirty="0"/>
              <a:t>Murdoch on Hampshire</a:t>
            </a:r>
          </a:p>
        </p:txBody>
      </p:sp>
      <p:pic>
        <p:nvPicPr>
          <p:cNvPr id="3074" name="Picture 2" descr="Simone Weil - Wikipedia">
            <a:extLst>
              <a:ext uri="{FF2B5EF4-FFF2-40B4-BE49-F238E27FC236}">
                <a16:creationId xmlns:a16="http://schemas.microsoft.com/office/drawing/2014/main" id="{B389DBA2-F649-6346-855A-D3253D422E1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16" r="-2" b="12941"/>
          <a:stretch/>
        </p:blipFill>
        <p:spPr bwMode="auto">
          <a:xfrm>
            <a:off x="838199" y="566928"/>
            <a:ext cx="2817314" cy="318096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4AC6020-E926-554A-A648-FC846C8AF2F3}"/>
              </a:ext>
            </a:extLst>
          </p:cNvPr>
          <p:cNvSpPr>
            <a:spLocks noGrp="1"/>
          </p:cNvSpPr>
          <p:nvPr>
            <p:ph idx="1"/>
          </p:nvPr>
        </p:nvSpPr>
        <p:spPr>
          <a:xfrm>
            <a:off x="3923818" y="1575626"/>
            <a:ext cx="7834794" cy="4481850"/>
          </a:xfrm>
        </p:spPr>
        <p:txBody>
          <a:bodyPr>
            <a:normAutofit fontScale="92500" lnSpcReduction="20000"/>
          </a:bodyPr>
          <a:lstStyle/>
          <a:p>
            <a:pPr marL="0" indent="0">
              <a:buNone/>
            </a:pPr>
            <a:r>
              <a:rPr lang="en-GB" dirty="0"/>
              <a:t>Murdoch also connects imagination with another key term of hers (which she acknowledges came to her through Simone Weil), namely </a:t>
            </a:r>
            <a:r>
              <a:rPr lang="en-GB" i="1" dirty="0"/>
              <a:t>attention</a:t>
            </a:r>
          </a:p>
          <a:p>
            <a:pPr marL="0" indent="0">
              <a:buNone/>
            </a:pPr>
            <a:r>
              <a:rPr lang="en-GB" dirty="0"/>
              <a:t>In DPR</a:t>
            </a:r>
            <a:r>
              <a:rPr lang="en-GB" i="1" dirty="0"/>
              <a:t>, </a:t>
            </a:r>
            <a:r>
              <a:rPr lang="en-GB" dirty="0"/>
              <a:t>she puts imagination and attention together, and also treats the latter as active rather than merely passive, something that can be achieved through a variety of ‘techniques’</a:t>
            </a:r>
          </a:p>
          <a:p>
            <a:pPr marL="0" indent="0">
              <a:buNone/>
            </a:pPr>
            <a:r>
              <a:rPr lang="en-GB" dirty="0"/>
              <a:t>e.g. ‘The formulation of beliefs about other people often proceeds and must proceed imaginatively and under a direct pressure of will. We have to </a:t>
            </a:r>
            <a:r>
              <a:rPr lang="en-GB" i="1" dirty="0"/>
              <a:t>attend</a:t>
            </a:r>
            <a:r>
              <a:rPr lang="en-GB" dirty="0"/>
              <a:t> to people, we may have to have </a:t>
            </a:r>
            <a:r>
              <a:rPr lang="en-GB" i="1" dirty="0"/>
              <a:t>faith</a:t>
            </a:r>
            <a:r>
              <a:rPr lang="en-GB" dirty="0"/>
              <a:t> in them, and here justice and realism may demand the inhibition of certain pictures, the promotion of others’.</a:t>
            </a:r>
          </a:p>
          <a:p>
            <a:pPr>
              <a:lnSpc>
                <a:spcPct val="100000"/>
              </a:lnSpc>
            </a:pPr>
            <a:endParaRPr lang="en-US" sz="1500" dirty="0"/>
          </a:p>
        </p:txBody>
      </p:sp>
      <p:sp>
        <p:nvSpPr>
          <p:cNvPr id="73" name="Rectangle 72">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Rectangle 74">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30648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2FEA1-ACF5-DB44-AD3D-F933670345DF}"/>
              </a:ext>
            </a:extLst>
          </p:cNvPr>
          <p:cNvSpPr>
            <a:spLocks noGrp="1"/>
          </p:cNvSpPr>
          <p:nvPr>
            <p:ph type="title"/>
          </p:nvPr>
        </p:nvSpPr>
        <p:spPr/>
        <p:txBody>
          <a:bodyPr/>
          <a:lstStyle/>
          <a:p>
            <a:r>
              <a:rPr lang="en-US" dirty="0"/>
              <a:t>Murdoch on imagination</a:t>
            </a:r>
          </a:p>
        </p:txBody>
      </p:sp>
      <p:sp>
        <p:nvSpPr>
          <p:cNvPr id="3" name="Content Placeholder 2">
            <a:extLst>
              <a:ext uri="{FF2B5EF4-FFF2-40B4-BE49-F238E27FC236}">
                <a16:creationId xmlns:a16="http://schemas.microsoft.com/office/drawing/2014/main" id="{E432D360-EAB6-3E4C-BE1B-F27CDB8EBBE6}"/>
              </a:ext>
            </a:extLst>
          </p:cNvPr>
          <p:cNvSpPr>
            <a:spLocks noGrp="1"/>
          </p:cNvSpPr>
          <p:nvPr>
            <p:ph idx="1"/>
          </p:nvPr>
        </p:nvSpPr>
        <p:spPr/>
        <p:txBody>
          <a:bodyPr/>
          <a:lstStyle/>
          <a:p>
            <a:pPr marL="0" indent="0">
              <a:buNone/>
            </a:pPr>
            <a:r>
              <a:rPr lang="en-US" dirty="0"/>
              <a:t>Will now briefly consider:</a:t>
            </a:r>
          </a:p>
          <a:p>
            <a:pPr marL="457200" indent="-457200">
              <a:buAutoNum type="arabicPeriod"/>
            </a:pPr>
            <a:r>
              <a:rPr lang="en-US" dirty="0"/>
              <a:t>Murdoch’s conception of the imagination</a:t>
            </a:r>
          </a:p>
          <a:p>
            <a:pPr marL="457200" indent="-457200">
              <a:buAutoNum type="arabicPeriod"/>
            </a:pPr>
            <a:r>
              <a:rPr lang="en-US" dirty="0"/>
              <a:t>Her account of the role of the imagination in leading us to act</a:t>
            </a:r>
          </a:p>
          <a:p>
            <a:pPr marL="457200" indent="-457200">
              <a:buAutoNum type="arabicPeriod"/>
            </a:pPr>
            <a:r>
              <a:rPr lang="en-US" dirty="0"/>
              <a:t>Her account of the activity involved in imagining</a:t>
            </a:r>
          </a:p>
        </p:txBody>
      </p:sp>
    </p:spTree>
    <p:extLst>
      <p:ext uri="{BB962C8B-B14F-4D97-AF65-F5344CB8AC3E}">
        <p14:creationId xmlns:p14="http://schemas.microsoft.com/office/powerpoint/2010/main" val="11978601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B0817-3043-9549-A6ED-A55FFF968407}"/>
              </a:ext>
            </a:extLst>
          </p:cNvPr>
          <p:cNvSpPr>
            <a:spLocks noGrp="1"/>
          </p:cNvSpPr>
          <p:nvPr>
            <p:ph type="title"/>
          </p:nvPr>
        </p:nvSpPr>
        <p:spPr/>
        <p:txBody>
          <a:bodyPr>
            <a:normAutofit fontScale="90000"/>
          </a:bodyPr>
          <a:lstStyle/>
          <a:p>
            <a:r>
              <a:rPr lang="en-US" dirty="0"/>
              <a:t>1. Murdoch’s understanding of imagination</a:t>
            </a:r>
          </a:p>
        </p:txBody>
      </p:sp>
      <p:sp>
        <p:nvSpPr>
          <p:cNvPr id="3" name="Content Placeholder 2">
            <a:extLst>
              <a:ext uri="{FF2B5EF4-FFF2-40B4-BE49-F238E27FC236}">
                <a16:creationId xmlns:a16="http://schemas.microsoft.com/office/drawing/2014/main" id="{80E5A389-64EE-804C-AFC9-35786DA08C8E}"/>
              </a:ext>
            </a:extLst>
          </p:cNvPr>
          <p:cNvSpPr>
            <a:spLocks noGrp="1"/>
          </p:cNvSpPr>
          <p:nvPr>
            <p:ph idx="1"/>
          </p:nvPr>
        </p:nvSpPr>
        <p:spPr>
          <a:xfrm>
            <a:off x="544010" y="2152891"/>
            <a:ext cx="11204294" cy="4479403"/>
          </a:xfrm>
        </p:spPr>
        <p:txBody>
          <a:bodyPr>
            <a:normAutofit fontScale="85000" lnSpcReduction="10000"/>
          </a:bodyPr>
          <a:lstStyle/>
          <a:p>
            <a:pPr marL="0" indent="0">
              <a:buNone/>
            </a:pPr>
            <a:r>
              <a:rPr lang="en-GB" dirty="0"/>
              <a:t>Murdoch’s conception of the imagination is very broad, and in the moral case it might involve:</a:t>
            </a:r>
          </a:p>
          <a:p>
            <a:r>
              <a:rPr lang="en-GB" dirty="0"/>
              <a:t>imagining scenarios and possibilities such as what might happen as the consequences of one’s actions or what it might be like being in certain situations</a:t>
            </a:r>
          </a:p>
          <a:p>
            <a:r>
              <a:rPr lang="en-GB" dirty="0"/>
              <a:t>seeing what it is like from someone else’s perspective</a:t>
            </a:r>
          </a:p>
          <a:p>
            <a:r>
              <a:rPr lang="en-GB" dirty="0"/>
              <a:t>gaining some insight into a person’s nature and character</a:t>
            </a:r>
          </a:p>
          <a:p>
            <a:r>
              <a:rPr lang="en-GB" dirty="0"/>
              <a:t>seeing how the world might be changed</a:t>
            </a:r>
          </a:p>
          <a:p>
            <a:r>
              <a:rPr lang="en-GB" dirty="0"/>
              <a:t>devising new concepts, which often have an important metaphorical and hence imaginative element </a:t>
            </a:r>
          </a:p>
          <a:p>
            <a:pPr marL="0" indent="0">
              <a:buNone/>
            </a:pPr>
            <a:r>
              <a:rPr lang="en-GB" dirty="0"/>
              <a:t>May all be required as part of the process of moral reasoning or reflection or thinking</a:t>
            </a:r>
          </a:p>
          <a:p>
            <a:pPr marL="0" indent="0">
              <a:buNone/>
            </a:pPr>
            <a:r>
              <a:rPr lang="en-GB" dirty="0"/>
              <a:t>Makes this more than just the rather mechanical process of comparing reasons to act for and against (cf. what she calls ‘strict or scientific thinking’)</a:t>
            </a:r>
            <a:endParaRPr lang="en-US" dirty="0"/>
          </a:p>
        </p:txBody>
      </p:sp>
    </p:spTree>
    <p:extLst>
      <p:ext uri="{BB962C8B-B14F-4D97-AF65-F5344CB8AC3E}">
        <p14:creationId xmlns:p14="http://schemas.microsoft.com/office/powerpoint/2010/main" val="10947752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751DC-A3B7-214B-A989-7427997609A5}"/>
              </a:ext>
            </a:extLst>
          </p:cNvPr>
          <p:cNvSpPr>
            <a:spLocks noGrp="1"/>
          </p:cNvSpPr>
          <p:nvPr>
            <p:ph type="title"/>
          </p:nvPr>
        </p:nvSpPr>
        <p:spPr/>
        <p:txBody>
          <a:bodyPr/>
          <a:lstStyle/>
          <a:p>
            <a:r>
              <a:rPr lang="en-US" dirty="0"/>
              <a:t>2. Imagination and action</a:t>
            </a:r>
          </a:p>
        </p:txBody>
      </p:sp>
      <p:sp>
        <p:nvSpPr>
          <p:cNvPr id="3" name="Content Placeholder 2">
            <a:extLst>
              <a:ext uri="{FF2B5EF4-FFF2-40B4-BE49-F238E27FC236}">
                <a16:creationId xmlns:a16="http://schemas.microsoft.com/office/drawing/2014/main" id="{133BC77D-E89E-6E49-9B66-267166A7FAA6}"/>
              </a:ext>
            </a:extLst>
          </p:cNvPr>
          <p:cNvSpPr>
            <a:spLocks noGrp="1"/>
          </p:cNvSpPr>
          <p:nvPr>
            <p:ph idx="1"/>
          </p:nvPr>
        </p:nvSpPr>
        <p:spPr>
          <a:xfrm>
            <a:off x="601884" y="2268639"/>
            <a:ext cx="11088546" cy="4213184"/>
          </a:xfrm>
        </p:spPr>
        <p:txBody>
          <a:bodyPr>
            <a:normAutofit lnSpcReduction="10000"/>
          </a:bodyPr>
          <a:lstStyle/>
          <a:p>
            <a:pPr marL="0" indent="0">
              <a:buNone/>
            </a:pPr>
            <a:r>
              <a:rPr lang="en-GB" dirty="0"/>
              <a:t>The way the imagination can help in engaging with others can incorporate all these aspects, e.g. </a:t>
            </a:r>
          </a:p>
          <a:p>
            <a:r>
              <a:rPr lang="en-GB" dirty="0"/>
              <a:t>putting ourselves in their shoes</a:t>
            </a:r>
          </a:p>
          <a:p>
            <a:r>
              <a:rPr lang="en-GB" dirty="0"/>
              <a:t>changing the image we have of them </a:t>
            </a:r>
          </a:p>
          <a:p>
            <a:pPr marL="457200" lvl="1" indent="0">
              <a:buNone/>
            </a:pPr>
            <a:r>
              <a:rPr lang="en-GB" dirty="0"/>
              <a:t>Cf. the mother-in-law M and the daughter-in-law D: ‘D is discovered to be not vulgar but refreshingly simple, not undignified but spontaneous, not noisy but gay, not tiresomely juvenile but delightfully youthful, and so on’.</a:t>
            </a:r>
          </a:p>
          <a:p>
            <a:r>
              <a:rPr lang="en-GB" dirty="0"/>
              <a:t>recognizing the limitations of our power of imagination, as a way of acknowledging the ‘otherness’ and particularity of others (‘I can’t really imagine what it must be like for her’)</a:t>
            </a:r>
            <a:endParaRPr lang="en-US" dirty="0"/>
          </a:p>
        </p:txBody>
      </p:sp>
    </p:spTree>
    <p:extLst>
      <p:ext uri="{BB962C8B-B14F-4D97-AF65-F5344CB8AC3E}">
        <p14:creationId xmlns:p14="http://schemas.microsoft.com/office/powerpoint/2010/main" val="372207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1">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3857"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F64E43-C625-8443-B46E-89DBCFB5A683}"/>
              </a:ext>
            </a:extLst>
          </p:cNvPr>
          <p:cNvSpPr>
            <a:spLocks noGrp="1"/>
          </p:cNvSpPr>
          <p:nvPr>
            <p:ph type="title"/>
          </p:nvPr>
        </p:nvSpPr>
        <p:spPr>
          <a:xfrm>
            <a:off x="5359510" y="978619"/>
            <a:ext cx="5991244" cy="1106424"/>
          </a:xfrm>
        </p:spPr>
        <p:txBody>
          <a:bodyPr>
            <a:normAutofit/>
          </a:bodyPr>
          <a:lstStyle/>
          <a:p>
            <a:r>
              <a:rPr lang="en-US" sz="3200"/>
              <a:t>The Good Samaritan</a:t>
            </a:r>
          </a:p>
        </p:txBody>
      </p:sp>
      <p:pic>
        <p:nvPicPr>
          <p:cNvPr id="5" name="Picture 4">
            <a:extLst>
              <a:ext uri="{FF2B5EF4-FFF2-40B4-BE49-F238E27FC236}">
                <a16:creationId xmlns:a16="http://schemas.microsoft.com/office/drawing/2014/main" id="{642C59E0-DC4A-A342-B463-A0166BF79804}"/>
              </a:ext>
            </a:extLst>
          </p:cNvPr>
          <p:cNvPicPr>
            <a:picLocks noChangeAspect="1"/>
          </p:cNvPicPr>
          <p:nvPr/>
        </p:nvPicPr>
        <p:blipFill rotWithShape="1">
          <a:blip r:embed="rId2"/>
          <a:srcRect l="20587" r="11819"/>
          <a:stretch/>
        </p:blipFill>
        <p:spPr>
          <a:xfrm>
            <a:off x="574022" y="630936"/>
            <a:ext cx="3714658" cy="5495544"/>
          </a:xfrm>
          <a:prstGeom prst="rect">
            <a:avLst/>
          </a:prstGeom>
        </p:spPr>
      </p:pic>
      <p:sp>
        <p:nvSpPr>
          <p:cNvPr id="20" name="Rectangle 13">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79848"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15">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859"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C29E608-4B32-3244-B252-15287CA4BD11}"/>
              </a:ext>
            </a:extLst>
          </p:cNvPr>
          <p:cNvSpPr>
            <a:spLocks noGrp="1"/>
          </p:cNvSpPr>
          <p:nvPr>
            <p:ph idx="1"/>
          </p:nvPr>
        </p:nvSpPr>
        <p:spPr>
          <a:xfrm>
            <a:off x="5007864" y="2252870"/>
            <a:ext cx="6774562" cy="3560251"/>
          </a:xfrm>
        </p:spPr>
        <p:txBody>
          <a:bodyPr>
            <a:noAutofit/>
          </a:bodyPr>
          <a:lstStyle/>
          <a:p>
            <a:r>
              <a:rPr lang="en-US" sz="2200" dirty="0"/>
              <a:t>It is a parable, and designed to answer question: ‘Who is my neighbour?’</a:t>
            </a:r>
          </a:p>
          <a:p>
            <a:r>
              <a:rPr lang="en-US" sz="2200" dirty="0"/>
              <a:t>But still: GS is also seen as a kind of ethical paradigm, an exemplar of moral goodness</a:t>
            </a:r>
          </a:p>
          <a:p>
            <a:r>
              <a:rPr lang="en-US" sz="2200" dirty="0"/>
              <a:t>Why?</a:t>
            </a:r>
          </a:p>
          <a:p>
            <a:r>
              <a:rPr lang="en-US" sz="2200" dirty="0"/>
              <a:t>One reason: because he helped the </a:t>
            </a:r>
            <a:r>
              <a:rPr lang="en-US" sz="2200" dirty="0" err="1"/>
              <a:t>traveller</a:t>
            </a:r>
            <a:r>
              <a:rPr lang="en-US" sz="2200" dirty="0"/>
              <a:t>, and the others didn’t</a:t>
            </a:r>
          </a:p>
          <a:p>
            <a:r>
              <a:rPr lang="en-US" sz="2200" dirty="0"/>
              <a:t>But also: the </a:t>
            </a:r>
            <a:r>
              <a:rPr lang="en-US" sz="2200" i="1" dirty="0"/>
              <a:t>way</a:t>
            </a:r>
            <a:r>
              <a:rPr lang="en-US" sz="2200" dirty="0"/>
              <a:t> he came to help the </a:t>
            </a:r>
            <a:r>
              <a:rPr lang="en-US" sz="2200" dirty="0" err="1"/>
              <a:t>traveller</a:t>
            </a:r>
            <a:r>
              <a:rPr lang="en-US" sz="2200" dirty="0"/>
              <a:t> is also significant</a:t>
            </a:r>
          </a:p>
        </p:txBody>
      </p:sp>
    </p:spTree>
    <p:extLst>
      <p:ext uri="{BB962C8B-B14F-4D97-AF65-F5344CB8AC3E}">
        <p14:creationId xmlns:p14="http://schemas.microsoft.com/office/powerpoint/2010/main" val="21383464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98B8E-BCC9-8544-938E-9D0B8B1C76F5}"/>
              </a:ext>
            </a:extLst>
          </p:cNvPr>
          <p:cNvSpPr>
            <a:spLocks noGrp="1"/>
          </p:cNvSpPr>
          <p:nvPr>
            <p:ph type="title"/>
          </p:nvPr>
        </p:nvSpPr>
        <p:spPr/>
        <p:txBody>
          <a:bodyPr/>
          <a:lstStyle/>
          <a:p>
            <a:r>
              <a:rPr lang="en-US" dirty="0"/>
              <a:t>3. Imagination and activity</a:t>
            </a:r>
          </a:p>
        </p:txBody>
      </p:sp>
      <p:sp>
        <p:nvSpPr>
          <p:cNvPr id="3" name="Content Placeholder 2">
            <a:extLst>
              <a:ext uri="{FF2B5EF4-FFF2-40B4-BE49-F238E27FC236}">
                <a16:creationId xmlns:a16="http://schemas.microsoft.com/office/drawing/2014/main" id="{C57433E7-194B-6440-989D-11CFED7CC154}"/>
              </a:ext>
            </a:extLst>
          </p:cNvPr>
          <p:cNvSpPr>
            <a:spLocks noGrp="1"/>
          </p:cNvSpPr>
          <p:nvPr>
            <p:ph idx="1"/>
          </p:nvPr>
        </p:nvSpPr>
        <p:spPr>
          <a:xfrm>
            <a:off x="613458" y="2255520"/>
            <a:ext cx="11111696" cy="4297680"/>
          </a:xfrm>
        </p:spPr>
        <p:txBody>
          <a:bodyPr>
            <a:normAutofit lnSpcReduction="10000"/>
          </a:bodyPr>
          <a:lstStyle/>
          <a:p>
            <a:pPr marL="0" indent="0">
              <a:buNone/>
            </a:pPr>
            <a:r>
              <a:rPr lang="en-GB" dirty="0"/>
              <a:t>Can be active in our imagining, by deploying it in our consideration of the situation, and also coming to question how well our imagination has worked, and taking steps to employ it better, e.g.</a:t>
            </a:r>
          </a:p>
          <a:p>
            <a:r>
              <a:rPr lang="en-GB" dirty="0"/>
              <a:t>by paying more attention</a:t>
            </a:r>
          </a:p>
          <a:p>
            <a:r>
              <a:rPr lang="en-GB" dirty="0"/>
              <a:t>or adopting different metaphors, images and concepts</a:t>
            </a:r>
          </a:p>
          <a:p>
            <a:r>
              <a:rPr lang="en-GB" dirty="0"/>
              <a:t>or setting aside the distortions of prejudice or fantasy</a:t>
            </a:r>
          </a:p>
          <a:p>
            <a:r>
              <a:rPr lang="en-GB" dirty="0"/>
              <a:t>or acknowledging that our imaginative efforts have failed or at least require re-working, as imagine things differently</a:t>
            </a:r>
          </a:p>
          <a:p>
            <a:pPr marL="0" indent="0">
              <a:buNone/>
            </a:pPr>
            <a:r>
              <a:rPr lang="en-GB" dirty="0"/>
              <a:t>All of this requires mental activity on the part of the subject</a:t>
            </a:r>
            <a:endParaRPr lang="en-US" dirty="0"/>
          </a:p>
        </p:txBody>
      </p:sp>
    </p:spTree>
    <p:extLst>
      <p:ext uri="{BB962C8B-B14F-4D97-AF65-F5344CB8AC3E}">
        <p14:creationId xmlns:p14="http://schemas.microsoft.com/office/powerpoint/2010/main" val="41160977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46C23-C7FD-B04F-8855-A756B3880A6A}"/>
              </a:ext>
            </a:extLst>
          </p:cNvPr>
          <p:cNvSpPr>
            <a:spLocks noGrp="1"/>
          </p:cNvSpPr>
          <p:nvPr>
            <p:ph type="title"/>
          </p:nvPr>
        </p:nvSpPr>
        <p:spPr/>
        <p:txBody>
          <a:bodyPr/>
          <a:lstStyle/>
          <a:p>
            <a:r>
              <a:rPr lang="en-US" dirty="0"/>
              <a:t>Murdoch on imagination</a:t>
            </a:r>
          </a:p>
        </p:txBody>
      </p:sp>
      <p:sp>
        <p:nvSpPr>
          <p:cNvPr id="3" name="Content Placeholder 2">
            <a:extLst>
              <a:ext uri="{FF2B5EF4-FFF2-40B4-BE49-F238E27FC236}">
                <a16:creationId xmlns:a16="http://schemas.microsoft.com/office/drawing/2014/main" id="{8A70D0BD-3CF6-8B42-A8FB-F8ECDE010917}"/>
              </a:ext>
            </a:extLst>
          </p:cNvPr>
          <p:cNvSpPr>
            <a:spLocks noGrp="1"/>
          </p:cNvSpPr>
          <p:nvPr>
            <p:ph idx="1"/>
          </p:nvPr>
        </p:nvSpPr>
        <p:spPr>
          <a:xfrm>
            <a:off x="601884" y="2187615"/>
            <a:ext cx="11134845" cy="4444679"/>
          </a:xfrm>
        </p:spPr>
        <p:txBody>
          <a:bodyPr>
            <a:normAutofit fontScale="92500" lnSpcReduction="20000"/>
          </a:bodyPr>
          <a:lstStyle/>
          <a:p>
            <a:pPr marL="0" indent="0">
              <a:buNone/>
            </a:pPr>
            <a:r>
              <a:rPr lang="en-US" dirty="0"/>
              <a:t>But now: this picture of imagination and the kind of mental agency it involves puts Murdoch’s account of the will in a new light:</a:t>
            </a:r>
          </a:p>
          <a:p>
            <a:pPr marL="0" indent="0">
              <a:buNone/>
            </a:pPr>
            <a:r>
              <a:rPr lang="en-GB" dirty="0"/>
              <a:t>Her account does not fit the one that concerns Chang, of a will that is entirely subservient to reason which excludes agency on that basis</a:t>
            </a:r>
          </a:p>
          <a:p>
            <a:pPr marL="0" indent="0">
              <a:buNone/>
            </a:pPr>
            <a:r>
              <a:rPr lang="en-GB" dirty="0"/>
              <a:t>It is true that for Murdoch choice has a diminished place at the point of action</a:t>
            </a:r>
          </a:p>
          <a:p>
            <a:pPr marL="0" indent="0">
              <a:buNone/>
            </a:pPr>
            <a:r>
              <a:rPr lang="en-GB" dirty="0"/>
              <a:t>But: this is because the will has </a:t>
            </a:r>
            <a:r>
              <a:rPr lang="en-GB" i="1" dirty="0"/>
              <a:t>already</a:t>
            </a:r>
            <a:r>
              <a:rPr lang="en-GB" dirty="0"/>
              <a:t> been engaged at the level of the imagination, and so has already played its role</a:t>
            </a:r>
          </a:p>
          <a:p>
            <a:pPr marL="0" indent="0">
              <a:buNone/>
            </a:pPr>
            <a:r>
              <a:rPr lang="en-GB" dirty="0"/>
              <a:t>So: we are not passive even when we have some clear reason to act, as it is through this activity of imagination that what we have reason to do has hereby been revealed</a:t>
            </a:r>
          </a:p>
          <a:p>
            <a:pPr marL="0" indent="0">
              <a:buNone/>
            </a:pPr>
            <a:r>
              <a:rPr lang="en-GB" dirty="0"/>
              <a:t>We have thus already </a:t>
            </a:r>
            <a:r>
              <a:rPr lang="en-GB" i="1" dirty="0"/>
              <a:t>brought ourselves</a:t>
            </a:r>
            <a:r>
              <a:rPr lang="en-GB" dirty="0"/>
              <a:t> to see the situation a certain way – which is why in seeing it that way, we then appear to have little room left for choice – the decision makes itself</a:t>
            </a:r>
          </a:p>
        </p:txBody>
      </p:sp>
    </p:spTree>
    <p:extLst>
      <p:ext uri="{BB962C8B-B14F-4D97-AF65-F5344CB8AC3E}">
        <p14:creationId xmlns:p14="http://schemas.microsoft.com/office/powerpoint/2010/main" val="269018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F64E43-C625-8443-B46E-89DBCFB5A683}"/>
              </a:ext>
            </a:extLst>
          </p:cNvPr>
          <p:cNvSpPr>
            <a:spLocks noGrp="1"/>
          </p:cNvSpPr>
          <p:nvPr>
            <p:ph type="title"/>
          </p:nvPr>
        </p:nvSpPr>
        <p:spPr>
          <a:xfrm>
            <a:off x="2303362" y="104955"/>
            <a:ext cx="7518481" cy="850244"/>
          </a:xfrm>
        </p:spPr>
        <p:txBody>
          <a:bodyPr anchor="b">
            <a:normAutofit fontScale="90000"/>
          </a:bodyPr>
          <a:lstStyle/>
          <a:p>
            <a:r>
              <a:rPr lang="en-US" sz="3600" dirty="0"/>
              <a:t>The Good Samaritan: Orthodox view</a:t>
            </a:r>
          </a:p>
        </p:txBody>
      </p:sp>
      <p:pic>
        <p:nvPicPr>
          <p:cNvPr id="5" name="Picture 4">
            <a:extLst>
              <a:ext uri="{FF2B5EF4-FFF2-40B4-BE49-F238E27FC236}">
                <a16:creationId xmlns:a16="http://schemas.microsoft.com/office/drawing/2014/main" id="{642C59E0-DC4A-A342-B463-A0166BF79804}"/>
              </a:ext>
            </a:extLst>
          </p:cNvPr>
          <p:cNvPicPr>
            <a:picLocks noChangeAspect="1"/>
          </p:cNvPicPr>
          <p:nvPr/>
        </p:nvPicPr>
        <p:blipFill rotWithShape="1">
          <a:blip r:embed="rId2"/>
          <a:srcRect l="2422"/>
          <a:stretch/>
        </p:blipFill>
        <p:spPr>
          <a:xfrm>
            <a:off x="0" y="1197873"/>
            <a:ext cx="3613620" cy="3703320"/>
          </a:xfrm>
          <a:prstGeom prst="rect">
            <a:avLst/>
          </a:prstGeom>
        </p:spPr>
      </p:pic>
      <p:sp>
        <p:nvSpPr>
          <p:cNvPr id="3" name="Content Placeholder 2">
            <a:extLst>
              <a:ext uri="{FF2B5EF4-FFF2-40B4-BE49-F238E27FC236}">
                <a16:creationId xmlns:a16="http://schemas.microsoft.com/office/drawing/2014/main" id="{FC29E608-4B32-3244-B252-15287CA4BD11}"/>
              </a:ext>
            </a:extLst>
          </p:cNvPr>
          <p:cNvSpPr>
            <a:spLocks noGrp="1"/>
          </p:cNvSpPr>
          <p:nvPr>
            <p:ph idx="1"/>
          </p:nvPr>
        </p:nvSpPr>
        <p:spPr>
          <a:xfrm>
            <a:off x="3854371" y="1197873"/>
            <a:ext cx="8171726" cy="4635999"/>
          </a:xfrm>
        </p:spPr>
        <p:txBody>
          <a:bodyPr>
            <a:noAutofit/>
          </a:bodyPr>
          <a:lstStyle/>
          <a:p>
            <a:pPr marL="0" indent="0">
              <a:buNone/>
            </a:pPr>
            <a:r>
              <a:rPr lang="en-US" dirty="0"/>
              <a:t>Situation</a:t>
            </a:r>
          </a:p>
        </p:txBody>
      </p:sp>
      <p:sp>
        <p:nvSpPr>
          <p:cNvPr id="28" name="Rectangle 27">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descr="Arrow Right with solid fill">
            <a:extLst>
              <a:ext uri="{FF2B5EF4-FFF2-40B4-BE49-F238E27FC236}">
                <a16:creationId xmlns:a16="http://schemas.microsoft.com/office/drawing/2014/main" id="{ECC6537F-3190-074B-9DBF-146BA137E46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95912" y="1013126"/>
            <a:ext cx="914400" cy="914400"/>
          </a:xfrm>
          <a:prstGeom prst="rect">
            <a:avLst/>
          </a:prstGeom>
        </p:spPr>
      </p:pic>
      <p:sp>
        <p:nvSpPr>
          <p:cNvPr id="7" name="TextBox 6">
            <a:extLst>
              <a:ext uri="{FF2B5EF4-FFF2-40B4-BE49-F238E27FC236}">
                <a16:creationId xmlns:a16="http://schemas.microsoft.com/office/drawing/2014/main" id="{3C740C9C-DEF3-8F4A-9397-8EE8766304C0}"/>
              </a:ext>
            </a:extLst>
          </p:cNvPr>
          <p:cNvSpPr txBox="1"/>
          <p:nvPr/>
        </p:nvSpPr>
        <p:spPr>
          <a:xfrm>
            <a:off x="4853230" y="2166347"/>
            <a:ext cx="6339812" cy="461665"/>
          </a:xfrm>
          <a:prstGeom prst="rect">
            <a:avLst/>
          </a:prstGeom>
          <a:noFill/>
        </p:spPr>
        <p:txBody>
          <a:bodyPr wrap="none" rtlCol="0">
            <a:spAutoFit/>
          </a:bodyPr>
          <a:lstStyle/>
          <a:p>
            <a:r>
              <a:rPr lang="en-US" sz="2400" dirty="0"/>
              <a:t>Practical reasoning: identifies reason to act</a:t>
            </a:r>
          </a:p>
        </p:txBody>
      </p:sp>
      <p:pic>
        <p:nvPicPr>
          <p:cNvPr id="12" name="Graphic 11" descr="Arrow Right with solid fill">
            <a:extLst>
              <a:ext uri="{FF2B5EF4-FFF2-40B4-BE49-F238E27FC236}">
                <a16:creationId xmlns:a16="http://schemas.microsoft.com/office/drawing/2014/main" id="{9E53A499-C893-5D49-9A1B-F0C443B37D9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41604" y="2695909"/>
            <a:ext cx="914400" cy="914400"/>
          </a:xfrm>
          <a:prstGeom prst="rect">
            <a:avLst/>
          </a:prstGeom>
        </p:spPr>
      </p:pic>
      <p:sp>
        <p:nvSpPr>
          <p:cNvPr id="9" name="TextBox 8">
            <a:extLst>
              <a:ext uri="{FF2B5EF4-FFF2-40B4-BE49-F238E27FC236}">
                <a16:creationId xmlns:a16="http://schemas.microsoft.com/office/drawing/2014/main" id="{2CDFA793-6A48-624B-A247-B73AB1A2C9F5}"/>
              </a:ext>
            </a:extLst>
          </p:cNvPr>
          <p:cNvSpPr txBox="1"/>
          <p:nvPr/>
        </p:nvSpPr>
        <p:spPr>
          <a:xfrm>
            <a:off x="7798804" y="3621576"/>
            <a:ext cx="4063933" cy="461665"/>
          </a:xfrm>
          <a:prstGeom prst="rect">
            <a:avLst/>
          </a:prstGeom>
          <a:noFill/>
        </p:spPr>
        <p:txBody>
          <a:bodyPr wrap="none" rtlCol="0">
            <a:spAutoFit/>
          </a:bodyPr>
          <a:lstStyle/>
          <a:p>
            <a:r>
              <a:rPr lang="en-US" sz="2400" dirty="0"/>
              <a:t>Will brings about the action</a:t>
            </a:r>
          </a:p>
        </p:txBody>
      </p:sp>
      <p:sp>
        <p:nvSpPr>
          <p:cNvPr id="4" name="TextBox 3">
            <a:extLst>
              <a:ext uri="{FF2B5EF4-FFF2-40B4-BE49-F238E27FC236}">
                <a16:creationId xmlns:a16="http://schemas.microsoft.com/office/drawing/2014/main" id="{B30809DD-DA5A-774E-A788-43993CEE29DE}"/>
              </a:ext>
            </a:extLst>
          </p:cNvPr>
          <p:cNvSpPr txBox="1"/>
          <p:nvPr/>
        </p:nvSpPr>
        <p:spPr>
          <a:xfrm>
            <a:off x="6574420" y="4398380"/>
            <a:ext cx="4814075" cy="461665"/>
          </a:xfrm>
          <a:prstGeom prst="rect">
            <a:avLst/>
          </a:prstGeom>
          <a:noFill/>
        </p:spPr>
        <p:txBody>
          <a:bodyPr wrap="none" rtlCol="0">
            <a:spAutoFit/>
          </a:bodyPr>
          <a:lstStyle/>
          <a:p>
            <a:r>
              <a:rPr lang="en-US" sz="2400" dirty="0"/>
              <a:t>Chang: but where is </a:t>
            </a:r>
            <a:r>
              <a:rPr lang="en-US" sz="2400" i="1" dirty="0"/>
              <a:t>active</a:t>
            </a:r>
            <a:r>
              <a:rPr lang="en-US" sz="2400" dirty="0"/>
              <a:t> will??</a:t>
            </a:r>
          </a:p>
        </p:txBody>
      </p:sp>
    </p:spTree>
    <p:extLst>
      <p:ext uri="{BB962C8B-B14F-4D97-AF65-F5344CB8AC3E}">
        <p14:creationId xmlns:p14="http://schemas.microsoft.com/office/powerpoint/2010/main" val="163070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4E43-C625-8443-B46E-89DBCFB5A683}"/>
              </a:ext>
            </a:extLst>
          </p:cNvPr>
          <p:cNvSpPr>
            <a:spLocks noGrp="1"/>
          </p:cNvSpPr>
          <p:nvPr>
            <p:ph type="title"/>
          </p:nvPr>
        </p:nvSpPr>
        <p:spPr>
          <a:xfrm>
            <a:off x="3854371" y="104955"/>
            <a:ext cx="5967472" cy="850244"/>
          </a:xfrm>
        </p:spPr>
        <p:txBody>
          <a:bodyPr anchor="b">
            <a:normAutofit/>
          </a:bodyPr>
          <a:lstStyle/>
          <a:p>
            <a:r>
              <a:rPr lang="en-US" sz="3600" dirty="0"/>
              <a:t>Chang</a:t>
            </a:r>
          </a:p>
        </p:txBody>
      </p:sp>
      <p:sp>
        <p:nvSpPr>
          <p:cNvPr id="3" name="Content Placeholder 2">
            <a:extLst>
              <a:ext uri="{FF2B5EF4-FFF2-40B4-BE49-F238E27FC236}">
                <a16:creationId xmlns:a16="http://schemas.microsoft.com/office/drawing/2014/main" id="{FC29E608-4B32-3244-B252-15287CA4BD11}"/>
              </a:ext>
            </a:extLst>
          </p:cNvPr>
          <p:cNvSpPr>
            <a:spLocks noGrp="1"/>
          </p:cNvSpPr>
          <p:nvPr>
            <p:ph idx="1"/>
          </p:nvPr>
        </p:nvSpPr>
        <p:spPr>
          <a:xfrm>
            <a:off x="3854371" y="1197873"/>
            <a:ext cx="8171726" cy="4635999"/>
          </a:xfrm>
        </p:spPr>
        <p:txBody>
          <a:bodyPr>
            <a:noAutofit/>
          </a:bodyPr>
          <a:lstStyle/>
          <a:p>
            <a:pPr marL="0" indent="0">
              <a:buNone/>
            </a:pPr>
            <a:endParaRPr lang="en-US" dirty="0"/>
          </a:p>
          <a:p>
            <a:pPr marL="0" indent="0">
              <a:buNone/>
            </a:pPr>
            <a:endParaRPr lang="en-US" dirty="0"/>
          </a:p>
          <a:p>
            <a:pPr marL="0" indent="0">
              <a:buNone/>
            </a:pPr>
            <a:r>
              <a:rPr lang="en-US" dirty="0"/>
              <a:t>Active will </a:t>
            </a:r>
          </a:p>
        </p:txBody>
      </p:sp>
      <p:pic>
        <p:nvPicPr>
          <p:cNvPr id="6" name="Graphic 5" descr="Arrow Right with solid fill">
            <a:extLst>
              <a:ext uri="{FF2B5EF4-FFF2-40B4-BE49-F238E27FC236}">
                <a16:creationId xmlns:a16="http://schemas.microsoft.com/office/drawing/2014/main" id="{ECC6537F-3190-074B-9DBF-146BA137E46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54837" y="2029039"/>
            <a:ext cx="914400" cy="914400"/>
          </a:xfrm>
          <a:prstGeom prst="rect">
            <a:avLst/>
          </a:prstGeom>
        </p:spPr>
      </p:pic>
      <p:sp>
        <p:nvSpPr>
          <p:cNvPr id="7" name="TextBox 6">
            <a:extLst>
              <a:ext uri="{FF2B5EF4-FFF2-40B4-BE49-F238E27FC236}">
                <a16:creationId xmlns:a16="http://schemas.microsoft.com/office/drawing/2014/main" id="{3C740C9C-DEF3-8F4A-9397-8EE8766304C0}"/>
              </a:ext>
            </a:extLst>
          </p:cNvPr>
          <p:cNvSpPr txBox="1"/>
          <p:nvPr/>
        </p:nvSpPr>
        <p:spPr>
          <a:xfrm>
            <a:off x="5443538" y="2271713"/>
            <a:ext cx="2547108" cy="1569660"/>
          </a:xfrm>
          <a:prstGeom prst="rect">
            <a:avLst/>
          </a:prstGeom>
          <a:noFill/>
        </p:spPr>
        <p:txBody>
          <a:bodyPr wrap="none" rtlCol="0">
            <a:spAutoFit/>
          </a:bodyPr>
          <a:lstStyle/>
          <a:p>
            <a:r>
              <a:rPr lang="en-US" sz="2400" dirty="0"/>
              <a:t>	</a:t>
            </a:r>
          </a:p>
          <a:p>
            <a:endParaRPr lang="en-US" sz="2400" dirty="0"/>
          </a:p>
          <a:p>
            <a:endParaRPr lang="en-US" sz="2400" dirty="0"/>
          </a:p>
          <a:p>
            <a:r>
              <a:rPr lang="en-US" sz="2400" dirty="0"/>
              <a:t>Creates reasons</a:t>
            </a:r>
          </a:p>
        </p:txBody>
      </p:sp>
      <p:pic>
        <p:nvPicPr>
          <p:cNvPr id="12" name="Graphic 11" descr="Arrow Right with solid fill">
            <a:extLst>
              <a:ext uri="{FF2B5EF4-FFF2-40B4-BE49-F238E27FC236}">
                <a16:creationId xmlns:a16="http://schemas.microsoft.com/office/drawing/2014/main" id="{9E53A499-C893-5D49-9A1B-F0C443B37D9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26412" y="3087444"/>
            <a:ext cx="914400" cy="914400"/>
          </a:xfrm>
          <a:prstGeom prst="rect">
            <a:avLst/>
          </a:prstGeom>
        </p:spPr>
      </p:pic>
      <p:sp>
        <p:nvSpPr>
          <p:cNvPr id="9" name="TextBox 8">
            <a:extLst>
              <a:ext uri="{FF2B5EF4-FFF2-40B4-BE49-F238E27FC236}">
                <a16:creationId xmlns:a16="http://schemas.microsoft.com/office/drawing/2014/main" id="{2CDFA793-6A48-624B-A247-B73AB1A2C9F5}"/>
              </a:ext>
            </a:extLst>
          </p:cNvPr>
          <p:cNvSpPr txBox="1"/>
          <p:nvPr/>
        </p:nvSpPr>
        <p:spPr>
          <a:xfrm>
            <a:off x="9040812" y="3540018"/>
            <a:ext cx="2194832" cy="1200329"/>
          </a:xfrm>
          <a:prstGeom prst="rect">
            <a:avLst/>
          </a:prstGeom>
          <a:noFill/>
        </p:spPr>
        <p:txBody>
          <a:bodyPr wrap="none" rtlCol="0">
            <a:spAutoFit/>
          </a:bodyPr>
          <a:lstStyle/>
          <a:p>
            <a:endParaRPr lang="en-US" sz="2400" dirty="0"/>
          </a:p>
          <a:p>
            <a:endParaRPr lang="en-US" sz="2400" dirty="0"/>
          </a:p>
          <a:p>
            <a:r>
              <a:rPr lang="en-US" sz="2400" dirty="0"/>
              <a:t>Will the action</a:t>
            </a:r>
          </a:p>
        </p:txBody>
      </p:sp>
      <p:pic>
        <p:nvPicPr>
          <p:cNvPr id="13" name="Picture 4" descr="Ruth Chang | Oxford Law Faculty">
            <a:extLst>
              <a:ext uri="{FF2B5EF4-FFF2-40B4-BE49-F238E27FC236}">
                <a16:creationId xmlns:a16="http://schemas.microsoft.com/office/drawing/2014/main" id="{9247EF69-2DE4-9748-9E50-B2E155338B5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2439" b="-1"/>
          <a:stretch/>
        </p:blipFill>
        <p:spPr bwMode="auto">
          <a:xfrm>
            <a:off x="0" y="1114726"/>
            <a:ext cx="3491413" cy="357873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DE6C6B32-8C55-F645-ACDC-C2B1A1D06D5A}"/>
              </a:ext>
            </a:extLst>
          </p:cNvPr>
          <p:cNvSpPr txBox="1"/>
          <p:nvPr/>
        </p:nvSpPr>
        <p:spPr>
          <a:xfrm>
            <a:off x="9340770" y="148155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8548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F64E43-C625-8443-B46E-89DBCFB5A683}"/>
              </a:ext>
            </a:extLst>
          </p:cNvPr>
          <p:cNvSpPr>
            <a:spLocks noGrp="1"/>
          </p:cNvSpPr>
          <p:nvPr>
            <p:ph type="title"/>
          </p:nvPr>
        </p:nvSpPr>
        <p:spPr>
          <a:xfrm>
            <a:off x="3791968" y="45380"/>
            <a:ext cx="5967472" cy="850244"/>
          </a:xfrm>
        </p:spPr>
        <p:txBody>
          <a:bodyPr anchor="b">
            <a:normAutofit/>
          </a:bodyPr>
          <a:lstStyle/>
          <a:p>
            <a:r>
              <a:rPr lang="en-US" sz="3600" dirty="0"/>
              <a:t>Murdoch</a:t>
            </a:r>
          </a:p>
        </p:txBody>
      </p:sp>
      <p:sp>
        <p:nvSpPr>
          <p:cNvPr id="3" name="Content Placeholder 2">
            <a:extLst>
              <a:ext uri="{FF2B5EF4-FFF2-40B4-BE49-F238E27FC236}">
                <a16:creationId xmlns:a16="http://schemas.microsoft.com/office/drawing/2014/main" id="{FC29E608-4B32-3244-B252-15287CA4BD11}"/>
              </a:ext>
            </a:extLst>
          </p:cNvPr>
          <p:cNvSpPr>
            <a:spLocks noGrp="1"/>
          </p:cNvSpPr>
          <p:nvPr>
            <p:ph idx="1"/>
          </p:nvPr>
        </p:nvSpPr>
        <p:spPr>
          <a:xfrm>
            <a:off x="3535868" y="1197873"/>
            <a:ext cx="8490229" cy="4635999"/>
          </a:xfrm>
        </p:spPr>
        <p:txBody>
          <a:bodyPr>
            <a:noAutofit/>
          </a:bodyPr>
          <a:lstStyle/>
          <a:p>
            <a:pPr marL="0" indent="0">
              <a:buNone/>
            </a:pPr>
            <a:r>
              <a:rPr lang="en-US" dirty="0"/>
              <a:t>Active Will </a:t>
            </a:r>
          </a:p>
        </p:txBody>
      </p:sp>
      <p:sp>
        <p:nvSpPr>
          <p:cNvPr id="28" name="Rectangle 27">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descr="Arrow Right with solid fill">
            <a:extLst>
              <a:ext uri="{FF2B5EF4-FFF2-40B4-BE49-F238E27FC236}">
                <a16:creationId xmlns:a16="http://schemas.microsoft.com/office/drawing/2014/main" id="{ECC6537F-3190-074B-9DBF-146BA137E46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68616" y="991568"/>
            <a:ext cx="914400" cy="914400"/>
          </a:xfrm>
          <a:prstGeom prst="rect">
            <a:avLst/>
          </a:prstGeom>
        </p:spPr>
      </p:pic>
      <p:sp>
        <p:nvSpPr>
          <p:cNvPr id="7" name="TextBox 6">
            <a:extLst>
              <a:ext uri="{FF2B5EF4-FFF2-40B4-BE49-F238E27FC236}">
                <a16:creationId xmlns:a16="http://schemas.microsoft.com/office/drawing/2014/main" id="{3C740C9C-DEF3-8F4A-9397-8EE8766304C0}"/>
              </a:ext>
            </a:extLst>
          </p:cNvPr>
          <p:cNvSpPr txBox="1"/>
          <p:nvPr/>
        </p:nvSpPr>
        <p:spPr>
          <a:xfrm>
            <a:off x="5591845" y="2148068"/>
            <a:ext cx="6420540" cy="461665"/>
          </a:xfrm>
          <a:prstGeom prst="rect">
            <a:avLst/>
          </a:prstGeom>
          <a:noFill/>
        </p:spPr>
        <p:txBody>
          <a:bodyPr wrap="none" rtlCol="0">
            <a:spAutoFit/>
          </a:bodyPr>
          <a:lstStyle/>
          <a:p>
            <a:r>
              <a:rPr lang="en-US" sz="2400" dirty="0"/>
              <a:t>Practical reasoning in light of those reasons</a:t>
            </a:r>
          </a:p>
        </p:txBody>
      </p:sp>
      <p:pic>
        <p:nvPicPr>
          <p:cNvPr id="12" name="Graphic 11" descr="Arrow Right with solid fill">
            <a:extLst>
              <a:ext uri="{FF2B5EF4-FFF2-40B4-BE49-F238E27FC236}">
                <a16:creationId xmlns:a16="http://schemas.microsoft.com/office/drawing/2014/main" id="{9E53A499-C893-5D49-9A1B-F0C443B37D9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780982" y="2734524"/>
            <a:ext cx="914400" cy="914400"/>
          </a:xfrm>
          <a:prstGeom prst="rect">
            <a:avLst/>
          </a:prstGeom>
        </p:spPr>
      </p:pic>
      <p:sp>
        <p:nvSpPr>
          <p:cNvPr id="9" name="TextBox 8">
            <a:extLst>
              <a:ext uri="{FF2B5EF4-FFF2-40B4-BE49-F238E27FC236}">
                <a16:creationId xmlns:a16="http://schemas.microsoft.com/office/drawing/2014/main" id="{2CDFA793-6A48-624B-A247-B73AB1A2C9F5}"/>
              </a:ext>
            </a:extLst>
          </p:cNvPr>
          <p:cNvSpPr txBox="1"/>
          <p:nvPr/>
        </p:nvSpPr>
        <p:spPr>
          <a:xfrm>
            <a:off x="8824198" y="3515872"/>
            <a:ext cx="2194832" cy="461665"/>
          </a:xfrm>
          <a:prstGeom prst="rect">
            <a:avLst/>
          </a:prstGeom>
          <a:noFill/>
        </p:spPr>
        <p:txBody>
          <a:bodyPr wrap="none" rtlCol="0">
            <a:spAutoFit/>
          </a:bodyPr>
          <a:lstStyle/>
          <a:p>
            <a:r>
              <a:rPr lang="en-US" sz="2400" dirty="0"/>
              <a:t>Will the action</a:t>
            </a:r>
          </a:p>
        </p:txBody>
      </p:sp>
      <p:sp>
        <p:nvSpPr>
          <p:cNvPr id="8" name="TextBox 7">
            <a:extLst>
              <a:ext uri="{FF2B5EF4-FFF2-40B4-BE49-F238E27FC236}">
                <a16:creationId xmlns:a16="http://schemas.microsoft.com/office/drawing/2014/main" id="{67F25FF5-6E6F-8147-8373-2D387C60E9B3}"/>
              </a:ext>
            </a:extLst>
          </p:cNvPr>
          <p:cNvSpPr txBox="1"/>
          <p:nvPr/>
        </p:nvSpPr>
        <p:spPr>
          <a:xfrm>
            <a:off x="6199917" y="1204560"/>
            <a:ext cx="1553630" cy="461665"/>
          </a:xfrm>
          <a:prstGeom prst="rect">
            <a:avLst/>
          </a:prstGeom>
          <a:noFill/>
        </p:spPr>
        <p:txBody>
          <a:bodyPr wrap="none" rtlCol="0">
            <a:spAutoFit/>
          </a:bodyPr>
          <a:lstStyle/>
          <a:p>
            <a:r>
              <a:rPr lang="en-US" sz="2400" dirty="0"/>
              <a:t>Imagining</a:t>
            </a:r>
          </a:p>
        </p:txBody>
      </p:sp>
      <p:sp>
        <p:nvSpPr>
          <p:cNvPr id="10" name="TextBox 9">
            <a:extLst>
              <a:ext uri="{FF2B5EF4-FFF2-40B4-BE49-F238E27FC236}">
                <a16:creationId xmlns:a16="http://schemas.microsoft.com/office/drawing/2014/main" id="{DE6C6B32-8C55-F645-ACDC-C2B1A1D06D5A}"/>
              </a:ext>
            </a:extLst>
          </p:cNvPr>
          <p:cNvSpPr txBox="1"/>
          <p:nvPr/>
        </p:nvSpPr>
        <p:spPr>
          <a:xfrm>
            <a:off x="9340770" y="1481559"/>
            <a:ext cx="184731" cy="369332"/>
          </a:xfrm>
          <a:prstGeom prst="rect">
            <a:avLst/>
          </a:prstGeom>
          <a:noFill/>
        </p:spPr>
        <p:txBody>
          <a:bodyPr wrap="none" rtlCol="0">
            <a:spAutoFit/>
          </a:bodyPr>
          <a:lstStyle/>
          <a:p>
            <a:endParaRPr lang="en-US" dirty="0"/>
          </a:p>
        </p:txBody>
      </p:sp>
      <p:pic>
        <p:nvPicPr>
          <p:cNvPr id="16" name="Graphic 15" descr="Arrow Right with solid fill">
            <a:extLst>
              <a:ext uri="{FF2B5EF4-FFF2-40B4-BE49-F238E27FC236}">
                <a16:creationId xmlns:a16="http://schemas.microsoft.com/office/drawing/2014/main" id="{91B782BF-40F0-474E-A99A-D5CE4115B04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750004" y="991568"/>
            <a:ext cx="914400" cy="914400"/>
          </a:xfrm>
          <a:prstGeom prst="rect">
            <a:avLst/>
          </a:prstGeom>
        </p:spPr>
      </p:pic>
      <p:pic>
        <p:nvPicPr>
          <p:cNvPr id="15" name="Picture 14">
            <a:extLst>
              <a:ext uri="{FF2B5EF4-FFF2-40B4-BE49-F238E27FC236}">
                <a16:creationId xmlns:a16="http://schemas.microsoft.com/office/drawing/2014/main" id="{E5A3BF37-F864-D940-986A-DC058CAE6898}"/>
              </a:ext>
            </a:extLst>
          </p:cNvPr>
          <p:cNvPicPr>
            <a:picLocks noChangeAspect="1"/>
          </p:cNvPicPr>
          <p:nvPr/>
        </p:nvPicPr>
        <p:blipFill rotWithShape="1">
          <a:blip r:embed="rId4"/>
          <a:srcRect r="13054"/>
          <a:stretch/>
        </p:blipFill>
        <p:spPr>
          <a:xfrm>
            <a:off x="0" y="1239749"/>
            <a:ext cx="3535868" cy="4066742"/>
          </a:xfrm>
          <a:prstGeom prst="rect">
            <a:avLst/>
          </a:prstGeom>
        </p:spPr>
      </p:pic>
      <p:sp>
        <p:nvSpPr>
          <p:cNvPr id="4" name="TextBox 3">
            <a:extLst>
              <a:ext uri="{FF2B5EF4-FFF2-40B4-BE49-F238E27FC236}">
                <a16:creationId xmlns:a16="http://schemas.microsoft.com/office/drawing/2014/main" id="{0AC6C1ED-1F9C-2D43-92EC-4605083ABA8E}"/>
              </a:ext>
            </a:extLst>
          </p:cNvPr>
          <p:cNvSpPr txBox="1"/>
          <p:nvPr/>
        </p:nvSpPr>
        <p:spPr>
          <a:xfrm>
            <a:off x="8813147" y="1217935"/>
            <a:ext cx="2600455" cy="461665"/>
          </a:xfrm>
          <a:prstGeom prst="rect">
            <a:avLst/>
          </a:prstGeom>
          <a:noFill/>
        </p:spPr>
        <p:txBody>
          <a:bodyPr wrap="none" rtlCol="0">
            <a:spAutoFit/>
          </a:bodyPr>
          <a:lstStyle/>
          <a:p>
            <a:r>
              <a:rPr lang="en-US" sz="2400" dirty="0"/>
              <a:t>Uncover reasons</a:t>
            </a:r>
          </a:p>
        </p:txBody>
      </p:sp>
      <p:sp>
        <p:nvSpPr>
          <p:cNvPr id="5" name="TextBox 4">
            <a:extLst>
              <a:ext uri="{FF2B5EF4-FFF2-40B4-BE49-F238E27FC236}">
                <a16:creationId xmlns:a16="http://schemas.microsoft.com/office/drawing/2014/main" id="{609DF22A-F805-A14B-A692-3B31BEBEF848}"/>
              </a:ext>
            </a:extLst>
          </p:cNvPr>
          <p:cNvSpPr txBox="1"/>
          <p:nvPr/>
        </p:nvSpPr>
        <p:spPr>
          <a:xfrm>
            <a:off x="3816073" y="4265052"/>
            <a:ext cx="8292976" cy="1631216"/>
          </a:xfrm>
          <a:prstGeom prst="rect">
            <a:avLst/>
          </a:prstGeom>
          <a:noFill/>
        </p:spPr>
        <p:txBody>
          <a:bodyPr wrap="none" rtlCol="0">
            <a:spAutoFit/>
          </a:bodyPr>
          <a:lstStyle/>
          <a:p>
            <a:r>
              <a:rPr lang="en-US" sz="2000" dirty="0"/>
              <a:t>Will is engaged at the level of the imagination – but as a result of the </a:t>
            </a:r>
          </a:p>
          <a:p>
            <a:r>
              <a:rPr lang="en-US" sz="2000" dirty="0"/>
              <a:t>cognitive role of imagination, may leave no room for choice at level </a:t>
            </a:r>
          </a:p>
          <a:p>
            <a:r>
              <a:rPr lang="en-US" sz="2000" dirty="0"/>
              <a:t>of action</a:t>
            </a:r>
          </a:p>
          <a:p>
            <a:endParaRPr lang="en-US" sz="2000" dirty="0"/>
          </a:p>
          <a:p>
            <a:r>
              <a:rPr lang="en-US" sz="2000" dirty="0"/>
              <a:t>But still, there is a place for agency in the process</a:t>
            </a:r>
          </a:p>
        </p:txBody>
      </p:sp>
    </p:spTree>
    <p:extLst>
      <p:ext uri="{BB962C8B-B14F-4D97-AF65-F5344CB8AC3E}">
        <p14:creationId xmlns:p14="http://schemas.microsoft.com/office/powerpoint/2010/main" val="312224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4" grpId="0"/>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BA0ED-A2F6-BE44-9294-6A202507026C}"/>
              </a:ext>
            </a:extLst>
          </p:cNvPr>
          <p:cNvSpPr>
            <a:spLocks noGrp="1"/>
          </p:cNvSpPr>
          <p:nvPr>
            <p:ph idx="4294967295"/>
          </p:nvPr>
        </p:nvSpPr>
        <p:spPr>
          <a:xfrm>
            <a:off x="490538" y="614363"/>
            <a:ext cx="11410950" cy="4143375"/>
          </a:xfrm>
        </p:spPr>
        <p:txBody>
          <a:bodyPr>
            <a:noAutofit/>
          </a:bodyPr>
          <a:lstStyle/>
          <a:p>
            <a:pPr marL="0" indent="0">
              <a:buNone/>
            </a:pPr>
            <a:r>
              <a:rPr lang="en-GB" sz="2200" dirty="0"/>
              <a:t>I can only choose within the world I can </a:t>
            </a:r>
            <a:r>
              <a:rPr lang="en-GB" sz="2200" i="1" dirty="0"/>
              <a:t>see</a:t>
            </a:r>
            <a:r>
              <a:rPr lang="en-GB" sz="2200" dirty="0"/>
              <a:t>, in the moral sense of ‘see’ which implies that clear vision is a result of </a:t>
            </a:r>
            <a:r>
              <a:rPr lang="en-GB" sz="2200" u="sng" dirty="0"/>
              <a:t>moral imagination and moral effort</a:t>
            </a:r>
            <a:r>
              <a:rPr lang="en-GB" sz="2200" dirty="0"/>
              <a:t>. There is of course ‘distorted vision’, and the word ‘reality’ here inevitably appears as a normative word… One is often compelled almost automatically by what one </a:t>
            </a:r>
            <a:r>
              <a:rPr lang="en-GB" sz="2200" i="1" dirty="0"/>
              <a:t>can</a:t>
            </a:r>
            <a:r>
              <a:rPr lang="en-GB" sz="2200" dirty="0"/>
              <a:t> see. If we ignore the prior work of attention and notice only the emptiness of the moment of choice we are </a:t>
            </a:r>
            <a:r>
              <a:rPr lang="en-GB" sz="2200" u="sng" dirty="0"/>
              <a:t>likely to identify freedom with the outward movement since there is nothing else to identify it with</a:t>
            </a:r>
            <a:r>
              <a:rPr lang="en-GB" sz="2200" dirty="0"/>
              <a:t>. But if we consider what the work of attention is like, how continuously it goes on, and how imperceptibly it builds up structures of value round about us, we shall not be surprised that at crucial moments of choice </a:t>
            </a:r>
            <a:r>
              <a:rPr lang="en-GB" sz="2200" u="sng" dirty="0"/>
              <a:t>most of the business of choosing is already over</a:t>
            </a:r>
            <a:r>
              <a:rPr lang="en-GB" sz="2200" dirty="0"/>
              <a:t>. This does not imply that we are not free, certainly not. But it implies that the exercise of our freedom is a small piecemeal business which goes on all the time and not a grandiose leaping about unimpeded at important moments. The moral life, on this view, is something that goes on continually, not something that is switched off in between the occurrence of explicit moral choices. What happens in between such choices is indeed what is crucial. </a:t>
            </a:r>
          </a:p>
        </p:txBody>
      </p:sp>
    </p:spTree>
    <p:extLst>
      <p:ext uri="{BB962C8B-B14F-4D97-AF65-F5344CB8AC3E}">
        <p14:creationId xmlns:p14="http://schemas.microsoft.com/office/powerpoint/2010/main" val="35209277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522B8-B8FD-4047-940C-787D19F002B4}"/>
              </a:ext>
            </a:extLst>
          </p:cNvPr>
          <p:cNvSpPr>
            <a:spLocks noGrp="1"/>
          </p:cNvSpPr>
          <p:nvPr>
            <p:ph type="title"/>
          </p:nvPr>
        </p:nvSpPr>
        <p:spPr/>
        <p:txBody>
          <a:bodyPr/>
          <a:lstStyle/>
          <a:p>
            <a:r>
              <a:rPr lang="en-US" dirty="0"/>
              <a:t>Aporia resolved?</a:t>
            </a:r>
          </a:p>
        </p:txBody>
      </p:sp>
      <p:sp>
        <p:nvSpPr>
          <p:cNvPr id="3" name="Content Placeholder 2">
            <a:extLst>
              <a:ext uri="{FF2B5EF4-FFF2-40B4-BE49-F238E27FC236}">
                <a16:creationId xmlns:a16="http://schemas.microsoft.com/office/drawing/2014/main" id="{01402777-E794-D448-AAA9-508D5B4E3CB4}"/>
              </a:ext>
            </a:extLst>
          </p:cNvPr>
          <p:cNvSpPr>
            <a:spLocks noGrp="1"/>
          </p:cNvSpPr>
          <p:nvPr>
            <p:ph idx="1"/>
          </p:nvPr>
        </p:nvSpPr>
        <p:spPr>
          <a:xfrm>
            <a:off x="523874" y="2192274"/>
            <a:ext cx="11249025" cy="4277974"/>
          </a:xfrm>
        </p:spPr>
        <p:txBody>
          <a:bodyPr>
            <a:normAutofit fontScale="85000" lnSpcReduction="20000"/>
          </a:bodyPr>
          <a:lstStyle/>
          <a:p>
            <a:pPr marL="0" indent="0">
              <a:buNone/>
            </a:pPr>
            <a:r>
              <a:rPr lang="en-GB" dirty="0"/>
              <a:t>Murdoch’s position suggests a way out of the aporia with which we began:</a:t>
            </a:r>
          </a:p>
          <a:p>
            <a:r>
              <a:rPr lang="en-GB" dirty="0"/>
              <a:t>on the one hand, in the cases like that of the Good Samaritan, voluntarism about the reasons on which we act seems misplaced</a:t>
            </a:r>
          </a:p>
          <a:p>
            <a:r>
              <a:rPr lang="en-GB" dirty="0"/>
              <a:t>on the other hand, we may seem to be reduced to automata in our moral actions, if all the will then does is lead the agent to act on the basis of these reasons</a:t>
            </a:r>
          </a:p>
          <a:p>
            <a:pPr marL="0" indent="0">
              <a:buNone/>
            </a:pPr>
            <a:r>
              <a:rPr lang="en-GB" dirty="0"/>
              <a:t>Murdoch:</a:t>
            </a:r>
          </a:p>
          <a:p>
            <a:pPr marL="0" indent="0">
              <a:buNone/>
            </a:pPr>
            <a:r>
              <a:rPr lang="en-GB" dirty="0"/>
              <a:t>the will can play a crucial role via the imagination (and also via attention) in making those reasons evident to us, in a way that enables the agent to see herself as actively engaged with her actions in a different way</a:t>
            </a:r>
          </a:p>
          <a:p>
            <a:pPr marL="0" indent="0">
              <a:buNone/>
            </a:pPr>
            <a:r>
              <a:rPr lang="en-GB" dirty="0"/>
              <a:t>Thanks to its role in the imagination, the will thus finds freedom </a:t>
            </a:r>
            <a:r>
              <a:rPr lang="en-GB" i="1" dirty="0"/>
              <a:t>within practical reason</a:t>
            </a:r>
            <a:r>
              <a:rPr lang="en-GB" dirty="0"/>
              <a:t>, rather than on Chang’s picture, in which it can find a space for freedom only when practical reason falls short or gives out</a:t>
            </a:r>
          </a:p>
        </p:txBody>
      </p:sp>
    </p:spTree>
    <p:extLst>
      <p:ext uri="{BB962C8B-B14F-4D97-AF65-F5344CB8AC3E}">
        <p14:creationId xmlns:p14="http://schemas.microsoft.com/office/powerpoint/2010/main" val="429490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56CB6-7AE4-2C4D-8B2C-B9EE306C1D01}"/>
              </a:ext>
            </a:extLst>
          </p:cNvPr>
          <p:cNvSpPr>
            <a:spLocks noGrp="1"/>
          </p:cNvSpPr>
          <p:nvPr>
            <p:ph type="title"/>
          </p:nvPr>
        </p:nvSpPr>
        <p:spPr/>
        <p:txBody>
          <a:bodyPr/>
          <a:lstStyle/>
          <a:p>
            <a:r>
              <a:rPr lang="en-US" dirty="0"/>
              <a:t>Aporia resolved? Problem 1</a:t>
            </a:r>
          </a:p>
        </p:txBody>
      </p:sp>
      <p:sp>
        <p:nvSpPr>
          <p:cNvPr id="3" name="Content Placeholder 2">
            <a:extLst>
              <a:ext uri="{FF2B5EF4-FFF2-40B4-BE49-F238E27FC236}">
                <a16:creationId xmlns:a16="http://schemas.microsoft.com/office/drawing/2014/main" id="{57DB7B7C-7FD6-054E-BF5C-5D4A8AD02348}"/>
              </a:ext>
            </a:extLst>
          </p:cNvPr>
          <p:cNvSpPr>
            <a:spLocks noGrp="1"/>
          </p:cNvSpPr>
          <p:nvPr>
            <p:ph idx="1"/>
          </p:nvPr>
        </p:nvSpPr>
        <p:spPr>
          <a:xfrm>
            <a:off x="324092" y="2083443"/>
            <a:ext cx="11759878" cy="4641447"/>
          </a:xfrm>
        </p:spPr>
        <p:txBody>
          <a:bodyPr>
            <a:normAutofit lnSpcReduction="10000"/>
          </a:bodyPr>
          <a:lstStyle/>
          <a:p>
            <a:pPr marL="0" indent="0">
              <a:buNone/>
            </a:pPr>
            <a:r>
              <a:rPr lang="en-GB" dirty="0"/>
              <a:t>But Chang might reply:</a:t>
            </a:r>
          </a:p>
          <a:p>
            <a:pPr marL="0" indent="0">
              <a:buNone/>
            </a:pPr>
            <a:r>
              <a:rPr lang="en-GB" dirty="0"/>
              <a:t>Can’t reasons equally take away our freedom at the level of the imagination, unless that too involves the will in the creation of reasons? </a:t>
            </a:r>
          </a:p>
          <a:p>
            <a:pPr marL="0" indent="0">
              <a:buNone/>
            </a:pPr>
            <a:r>
              <a:rPr lang="en-GB" dirty="0"/>
              <a:t>Cf. Michael Murray on early modern debate:</a:t>
            </a:r>
          </a:p>
          <a:p>
            <a:pPr marL="457200" lvl="1" indent="0">
              <a:buNone/>
            </a:pPr>
            <a:r>
              <a:rPr lang="en-GB" dirty="0"/>
              <a:t>Some tried to thwart this objection [that the intellect is determined] by arguing that the will exercises control over the process of practical deliberation, rendering the activity of the intellect free, albeit in a derivative sense. However, critics argued that this view falls prey to an equally vicious infinite regress, since the intellectualists claimed that each act of will in turn required a judgment of the intellect to move it.</a:t>
            </a:r>
          </a:p>
          <a:p>
            <a:pPr marL="0" indent="0">
              <a:buNone/>
            </a:pPr>
            <a:r>
              <a:rPr lang="en-GB" dirty="0"/>
              <a:t>So even if the will is involved in deliberating on reasons to act, still slave to the intellect, as must still be determined by reasons to imagine one way rather than another?</a:t>
            </a:r>
          </a:p>
          <a:p>
            <a:pPr marL="0" indent="0">
              <a:buNone/>
            </a:pPr>
            <a:endParaRPr lang="en-GB" dirty="0"/>
          </a:p>
        </p:txBody>
      </p:sp>
    </p:spTree>
    <p:extLst>
      <p:ext uri="{BB962C8B-B14F-4D97-AF65-F5344CB8AC3E}">
        <p14:creationId xmlns:p14="http://schemas.microsoft.com/office/powerpoint/2010/main" val="4465034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56CB6-7AE4-2C4D-8B2C-B9EE306C1D01}"/>
              </a:ext>
            </a:extLst>
          </p:cNvPr>
          <p:cNvSpPr>
            <a:spLocks noGrp="1"/>
          </p:cNvSpPr>
          <p:nvPr>
            <p:ph type="title"/>
          </p:nvPr>
        </p:nvSpPr>
        <p:spPr/>
        <p:txBody>
          <a:bodyPr/>
          <a:lstStyle/>
          <a:p>
            <a:r>
              <a:rPr lang="en-US" dirty="0"/>
              <a:t>Aporia resolved?</a:t>
            </a:r>
          </a:p>
        </p:txBody>
      </p:sp>
      <p:sp>
        <p:nvSpPr>
          <p:cNvPr id="3" name="Content Placeholder 2">
            <a:extLst>
              <a:ext uri="{FF2B5EF4-FFF2-40B4-BE49-F238E27FC236}">
                <a16:creationId xmlns:a16="http://schemas.microsoft.com/office/drawing/2014/main" id="{57DB7B7C-7FD6-054E-BF5C-5D4A8AD02348}"/>
              </a:ext>
            </a:extLst>
          </p:cNvPr>
          <p:cNvSpPr>
            <a:spLocks noGrp="1"/>
          </p:cNvSpPr>
          <p:nvPr>
            <p:ph idx="1"/>
          </p:nvPr>
        </p:nvSpPr>
        <p:spPr>
          <a:xfrm>
            <a:off x="324092" y="2025569"/>
            <a:ext cx="11759878" cy="4699321"/>
          </a:xfrm>
        </p:spPr>
        <p:txBody>
          <a:bodyPr>
            <a:normAutofit/>
          </a:bodyPr>
          <a:lstStyle/>
          <a:p>
            <a:pPr marL="0" indent="0">
              <a:buNone/>
            </a:pPr>
            <a:r>
              <a:rPr lang="en-GB" dirty="0"/>
              <a:t>Response: </a:t>
            </a:r>
          </a:p>
          <a:p>
            <a:pPr marL="0" indent="0">
              <a:buNone/>
            </a:pPr>
            <a:r>
              <a:rPr lang="en-GB" dirty="0"/>
              <a:t>On the one hand, as the moral reasons to act in this situation are not yet known (which is why the process of imagining is being conducted), they cannot constrain the will in its imagining</a:t>
            </a:r>
          </a:p>
          <a:p>
            <a:pPr marL="0" indent="0">
              <a:buNone/>
            </a:pPr>
            <a:r>
              <a:rPr lang="en-GB" dirty="0"/>
              <a:t>On the other hand, while there will be reasons to imagine or attend in some ways and not others, nonetheless because of the epistemic uncertainties involved, the will still has a kind of license in how it proceeds in its operations</a:t>
            </a:r>
          </a:p>
        </p:txBody>
      </p:sp>
    </p:spTree>
    <p:extLst>
      <p:ext uri="{BB962C8B-B14F-4D97-AF65-F5344CB8AC3E}">
        <p14:creationId xmlns:p14="http://schemas.microsoft.com/office/powerpoint/2010/main" val="19736363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56CB6-7AE4-2C4D-8B2C-B9EE306C1D01}"/>
              </a:ext>
            </a:extLst>
          </p:cNvPr>
          <p:cNvSpPr>
            <a:spLocks noGrp="1"/>
          </p:cNvSpPr>
          <p:nvPr>
            <p:ph type="title"/>
          </p:nvPr>
        </p:nvSpPr>
        <p:spPr/>
        <p:txBody>
          <a:bodyPr/>
          <a:lstStyle/>
          <a:p>
            <a:r>
              <a:rPr lang="en-US" dirty="0"/>
              <a:t>Aporia resolved?</a:t>
            </a:r>
          </a:p>
        </p:txBody>
      </p:sp>
      <p:sp>
        <p:nvSpPr>
          <p:cNvPr id="3" name="Content Placeholder 2">
            <a:extLst>
              <a:ext uri="{FF2B5EF4-FFF2-40B4-BE49-F238E27FC236}">
                <a16:creationId xmlns:a16="http://schemas.microsoft.com/office/drawing/2014/main" id="{57DB7B7C-7FD6-054E-BF5C-5D4A8AD02348}"/>
              </a:ext>
            </a:extLst>
          </p:cNvPr>
          <p:cNvSpPr>
            <a:spLocks noGrp="1"/>
          </p:cNvSpPr>
          <p:nvPr>
            <p:ph idx="1"/>
          </p:nvPr>
        </p:nvSpPr>
        <p:spPr>
          <a:xfrm>
            <a:off x="324092" y="2025569"/>
            <a:ext cx="11759878" cy="4699321"/>
          </a:xfrm>
        </p:spPr>
        <p:txBody>
          <a:bodyPr>
            <a:normAutofit/>
          </a:bodyPr>
          <a:lstStyle/>
          <a:p>
            <a:pPr marL="0" indent="0">
              <a:buNone/>
            </a:pPr>
            <a:r>
              <a:rPr lang="en-GB" dirty="0"/>
              <a:t>Thus have various options here in how I direct my imagining which are not fixed in advance or binding from the outset on my imaginative endeavours</a:t>
            </a:r>
          </a:p>
          <a:p>
            <a:pPr marL="0" indent="0">
              <a:buNone/>
            </a:pPr>
            <a:r>
              <a:rPr lang="en-GB" dirty="0"/>
              <a:t>Cf. scientific inquiry:</a:t>
            </a:r>
          </a:p>
          <a:p>
            <a:pPr marL="457200" lvl="1" indent="0">
              <a:buNone/>
            </a:pPr>
            <a:r>
              <a:rPr lang="en-GB" sz="2400" dirty="0"/>
              <a:t>until the truth is settled, have various options that can be used to investigate into the truth – various hypotheses to be tested, experiments to be conducted, models to be tried etc</a:t>
            </a:r>
          </a:p>
          <a:p>
            <a:pPr marL="0" indent="0">
              <a:buNone/>
            </a:pPr>
            <a:r>
              <a:rPr lang="en-GB" dirty="0"/>
              <a:t>Makes this process ‘a sort of personal exploring’, as Murdoch puts it </a:t>
            </a:r>
          </a:p>
          <a:p>
            <a:pPr marL="0" indent="0">
              <a:buNone/>
            </a:pPr>
            <a:r>
              <a:rPr lang="en-GB" dirty="0"/>
              <a:t>But this is not random choosing either, carried out in a void, as it is also shaped by various parameters of inquiry even if it is not determined by them</a:t>
            </a:r>
          </a:p>
          <a:p>
            <a:pPr marL="0" indent="0">
              <a:buNone/>
            </a:pPr>
            <a:r>
              <a:rPr lang="en-GB" dirty="0"/>
              <a:t>So not the same as imagining qua fantasising – no constraints on that </a:t>
            </a:r>
          </a:p>
        </p:txBody>
      </p:sp>
    </p:spTree>
    <p:extLst>
      <p:ext uri="{BB962C8B-B14F-4D97-AF65-F5344CB8AC3E}">
        <p14:creationId xmlns:p14="http://schemas.microsoft.com/office/powerpoint/2010/main" val="2198433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F64E43-C625-8443-B46E-89DBCFB5A683}"/>
              </a:ext>
            </a:extLst>
          </p:cNvPr>
          <p:cNvSpPr>
            <a:spLocks noGrp="1"/>
          </p:cNvSpPr>
          <p:nvPr>
            <p:ph type="title"/>
          </p:nvPr>
        </p:nvSpPr>
        <p:spPr>
          <a:xfrm>
            <a:off x="4849792" y="-56162"/>
            <a:ext cx="5678662" cy="923544"/>
          </a:xfrm>
        </p:spPr>
        <p:txBody>
          <a:bodyPr anchor="b">
            <a:normAutofit/>
          </a:bodyPr>
          <a:lstStyle/>
          <a:p>
            <a:r>
              <a:rPr lang="en-US" sz="3600" dirty="0"/>
              <a:t>The Good Samaritan</a:t>
            </a:r>
          </a:p>
        </p:txBody>
      </p:sp>
      <p:pic>
        <p:nvPicPr>
          <p:cNvPr id="5" name="Picture 4">
            <a:extLst>
              <a:ext uri="{FF2B5EF4-FFF2-40B4-BE49-F238E27FC236}">
                <a16:creationId xmlns:a16="http://schemas.microsoft.com/office/drawing/2014/main" id="{642C59E0-DC4A-A342-B463-A0166BF79804}"/>
              </a:ext>
            </a:extLst>
          </p:cNvPr>
          <p:cNvPicPr>
            <a:picLocks noChangeAspect="1"/>
          </p:cNvPicPr>
          <p:nvPr/>
        </p:nvPicPr>
        <p:blipFill rotWithShape="1">
          <a:blip r:embed="rId2"/>
          <a:srcRect l="2422"/>
          <a:stretch/>
        </p:blipFill>
        <p:spPr>
          <a:xfrm>
            <a:off x="389023" y="634485"/>
            <a:ext cx="4106530" cy="4208465"/>
          </a:xfrm>
          <a:prstGeom prst="rect">
            <a:avLst/>
          </a:prstGeom>
        </p:spPr>
      </p:pic>
      <p:sp>
        <p:nvSpPr>
          <p:cNvPr id="3" name="Content Placeholder 2">
            <a:extLst>
              <a:ext uri="{FF2B5EF4-FFF2-40B4-BE49-F238E27FC236}">
                <a16:creationId xmlns:a16="http://schemas.microsoft.com/office/drawing/2014/main" id="{FC29E608-4B32-3244-B252-15287CA4BD11}"/>
              </a:ext>
            </a:extLst>
          </p:cNvPr>
          <p:cNvSpPr>
            <a:spLocks noGrp="1"/>
          </p:cNvSpPr>
          <p:nvPr>
            <p:ph idx="1"/>
          </p:nvPr>
        </p:nvSpPr>
        <p:spPr>
          <a:xfrm>
            <a:off x="4849792" y="923544"/>
            <a:ext cx="7129418" cy="4756955"/>
          </a:xfrm>
        </p:spPr>
        <p:txBody>
          <a:bodyPr>
            <a:noAutofit/>
          </a:bodyPr>
          <a:lstStyle/>
          <a:p>
            <a:pPr marL="0" indent="0">
              <a:lnSpc>
                <a:spcPct val="100000"/>
              </a:lnSpc>
              <a:buNone/>
            </a:pPr>
            <a:r>
              <a:rPr lang="en-US" dirty="0"/>
              <a:t>Two features of his action make him a paradigm?</a:t>
            </a:r>
          </a:p>
          <a:p>
            <a:pPr>
              <a:lnSpc>
                <a:spcPct val="100000"/>
              </a:lnSpc>
            </a:pPr>
            <a:r>
              <a:rPr lang="en-US" dirty="0"/>
              <a:t>GS acted without a sense of duty: </a:t>
            </a:r>
            <a:r>
              <a:rPr lang="en-GB" dirty="0"/>
              <a:t>just sees the traveller needs his care, which he recognises out of concern or love or compassion or pity (</a:t>
            </a:r>
            <a:r>
              <a:rPr lang="el-GR" dirty="0" err="1"/>
              <a:t>σπλαγχνίζομαι</a:t>
            </a:r>
            <a:r>
              <a:rPr lang="en-GB" dirty="0"/>
              <a:t>) for the traveller </a:t>
            </a:r>
          </a:p>
          <a:p>
            <a:pPr>
              <a:lnSpc>
                <a:spcPct val="100000"/>
              </a:lnSpc>
            </a:pPr>
            <a:r>
              <a:rPr lang="en-GB" dirty="0"/>
              <a:t>GS has no desire to do otherwise or to act differently </a:t>
            </a:r>
          </a:p>
          <a:p>
            <a:pPr marL="0" indent="0">
              <a:lnSpc>
                <a:spcPct val="100000"/>
              </a:lnSpc>
              <a:buNone/>
            </a:pPr>
            <a:r>
              <a:rPr lang="en-GB" dirty="0"/>
              <a:t>And these thoughts are related:</a:t>
            </a:r>
          </a:p>
          <a:p>
            <a:pPr>
              <a:lnSpc>
                <a:spcPct val="100000"/>
              </a:lnSpc>
            </a:pPr>
            <a:r>
              <a:rPr lang="en-GB" dirty="0"/>
              <a:t>sense of duty only arises if one feels that what is right to do constrains desire to do otherwise, and hence becomes binding as an obligation (Kant, Schiller, Løgstrup, Williams etc)</a:t>
            </a:r>
            <a:endParaRPr lang="en-US" dirty="0"/>
          </a:p>
        </p:txBody>
      </p:sp>
      <p:sp>
        <p:nvSpPr>
          <p:cNvPr id="28" name="Rectangle 27">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15139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51508-BD9B-6242-B982-2A44B346E575}"/>
              </a:ext>
            </a:extLst>
          </p:cNvPr>
          <p:cNvSpPr>
            <a:spLocks noGrp="1"/>
          </p:cNvSpPr>
          <p:nvPr>
            <p:ph type="title"/>
          </p:nvPr>
        </p:nvSpPr>
        <p:spPr/>
        <p:txBody>
          <a:bodyPr/>
          <a:lstStyle/>
          <a:p>
            <a:r>
              <a:rPr lang="en-US" dirty="0"/>
              <a:t>Aporia resolved? Problem 2</a:t>
            </a:r>
          </a:p>
        </p:txBody>
      </p:sp>
      <p:sp>
        <p:nvSpPr>
          <p:cNvPr id="3" name="Content Placeholder 2">
            <a:extLst>
              <a:ext uri="{FF2B5EF4-FFF2-40B4-BE49-F238E27FC236}">
                <a16:creationId xmlns:a16="http://schemas.microsoft.com/office/drawing/2014/main" id="{CD90BEF2-89C5-914E-A1BE-A73206290819}"/>
              </a:ext>
            </a:extLst>
          </p:cNvPr>
          <p:cNvSpPr>
            <a:spLocks noGrp="1"/>
          </p:cNvSpPr>
          <p:nvPr>
            <p:ph idx="1"/>
          </p:nvPr>
        </p:nvSpPr>
        <p:spPr>
          <a:xfrm>
            <a:off x="462987" y="2106593"/>
            <a:ext cx="11296891" cy="4479402"/>
          </a:xfrm>
        </p:spPr>
        <p:txBody>
          <a:bodyPr>
            <a:normAutofit/>
          </a:bodyPr>
          <a:lstStyle/>
          <a:p>
            <a:pPr marL="0" indent="0">
              <a:buNone/>
            </a:pPr>
            <a:r>
              <a:rPr lang="en-US" dirty="0"/>
              <a:t>But what about the Good Samaritan?</a:t>
            </a:r>
          </a:p>
          <a:p>
            <a:r>
              <a:rPr lang="en-US" dirty="0"/>
              <a:t>He doesn’t seem to be using his imagination in this way, as not deliberating about whether or not to help the </a:t>
            </a:r>
            <a:r>
              <a:rPr lang="en-US" dirty="0" err="1"/>
              <a:t>traveller</a:t>
            </a:r>
            <a:endParaRPr lang="en-US" dirty="0"/>
          </a:p>
          <a:p>
            <a:r>
              <a:rPr lang="en-US" dirty="0"/>
              <a:t>So he is not doing any ‘personal exploring’?</a:t>
            </a:r>
          </a:p>
          <a:p>
            <a:r>
              <a:rPr lang="en-US" dirty="0"/>
              <a:t>So is he unfree?</a:t>
            </a:r>
          </a:p>
          <a:p>
            <a:pPr marL="0" indent="0">
              <a:buNone/>
            </a:pPr>
            <a:endParaRPr lang="en-US" dirty="0"/>
          </a:p>
          <a:p>
            <a:endParaRPr lang="en-US" dirty="0"/>
          </a:p>
        </p:txBody>
      </p:sp>
    </p:spTree>
    <p:extLst>
      <p:ext uri="{BB962C8B-B14F-4D97-AF65-F5344CB8AC3E}">
        <p14:creationId xmlns:p14="http://schemas.microsoft.com/office/powerpoint/2010/main" val="34205462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51508-BD9B-6242-B982-2A44B346E575}"/>
              </a:ext>
            </a:extLst>
          </p:cNvPr>
          <p:cNvSpPr>
            <a:spLocks noGrp="1"/>
          </p:cNvSpPr>
          <p:nvPr>
            <p:ph type="title"/>
          </p:nvPr>
        </p:nvSpPr>
        <p:spPr/>
        <p:txBody>
          <a:bodyPr/>
          <a:lstStyle/>
          <a:p>
            <a:r>
              <a:rPr lang="en-US" dirty="0"/>
              <a:t>Aporia resolved? </a:t>
            </a:r>
          </a:p>
        </p:txBody>
      </p:sp>
      <p:sp>
        <p:nvSpPr>
          <p:cNvPr id="3" name="Content Placeholder 2">
            <a:extLst>
              <a:ext uri="{FF2B5EF4-FFF2-40B4-BE49-F238E27FC236}">
                <a16:creationId xmlns:a16="http://schemas.microsoft.com/office/drawing/2014/main" id="{CD90BEF2-89C5-914E-A1BE-A73206290819}"/>
              </a:ext>
            </a:extLst>
          </p:cNvPr>
          <p:cNvSpPr>
            <a:spLocks noGrp="1"/>
          </p:cNvSpPr>
          <p:nvPr>
            <p:ph idx="1"/>
          </p:nvPr>
        </p:nvSpPr>
        <p:spPr>
          <a:xfrm>
            <a:off x="462987" y="2106593"/>
            <a:ext cx="11296891" cy="4479402"/>
          </a:xfrm>
        </p:spPr>
        <p:txBody>
          <a:bodyPr>
            <a:normAutofit fontScale="92500" lnSpcReduction="10000"/>
          </a:bodyPr>
          <a:lstStyle/>
          <a:p>
            <a:pPr marL="0" indent="0">
              <a:buNone/>
            </a:pPr>
            <a:r>
              <a:rPr lang="en-US" dirty="0"/>
              <a:t>Response:</a:t>
            </a:r>
          </a:p>
          <a:p>
            <a:r>
              <a:rPr lang="en-GB" dirty="0"/>
              <a:t>in seeing the traveller as he does, the Good Samaritan’s capacities for imagination and attention will have been sufficiently engaged to still make it the case that his agency has been involved </a:t>
            </a:r>
          </a:p>
          <a:p>
            <a:r>
              <a:rPr lang="en-GB" dirty="0"/>
              <a:t>does not have to be at the point of seeing the needs of the traveller, but in having developed a view of the world in which that perception takes place, perhaps not always full actively but often medio-passively</a:t>
            </a:r>
          </a:p>
          <a:p>
            <a:r>
              <a:rPr lang="en-GB" dirty="0"/>
              <a:t>this gives him the practical perspective in which he acts, a perspective which can thus claim to be </a:t>
            </a:r>
            <a:r>
              <a:rPr lang="en-GB" i="1" dirty="0"/>
              <a:t>his</a:t>
            </a:r>
          </a:p>
          <a:p>
            <a:r>
              <a:rPr lang="en-GB" dirty="0"/>
              <a:t>Cf. skilled tennis player: no deliberation at point of making shot, but lots of prior use of agency in building up to that point</a:t>
            </a:r>
          </a:p>
          <a:p>
            <a:pPr marL="0" indent="0">
              <a:buNone/>
            </a:pPr>
            <a:endParaRPr lang="en-US" dirty="0"/>
          </a:p>
          <a:p>
            <a:endParaRPr lang="en-US" dirty="0"/>
          </a:p>
        </p:txBody>
      </p:sp>
    </p:spTree>
    <p:extLst>
      <p:ext uri="{BB962C8B-B14F-4D97-AF65-F5344CB8AC3E}">
        <p14:creationId xmlns:p14="http://schemas.microsoft.com/office/powerpoint/2010/main" val="2690694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71DDA-D125-624A-A611-0D9B558217A7}"/>
              </a:ext>
            </a:extLst>
          </p:cNvPr>
          <p:cNvSpPr>
            <a:spLocks noGrp="1"/>
          </p:cNvSpPr>
          <p:nvPr>
            <p:ph type="title"/>
          </p:nvPr>
        </p:nvSpPr>
        <p:spPr/>
        <p:txBody>
          <a:bodyPr/>
          <a:lstStyle/>
          <a:p>
            <a:r>
              <a:rPr lang="en-US" dirty="0"/>
              <a:t>Aporia resolved? Problem 3</a:t>
            </a:r>
          </a:p>
        </p:txBody>
      </p:sp>
      <p:sp>
        <p:nvSpPr>
          <p:cNvPr id="3" name="Content Placeholder 2">
            <a:extLst>
              <a:ext uri="{FF2B5EF4-FFF2-40B4-BE49-F238E27FC236}">
                <a16:creationId xmlns:a16="http://schemas.microsoft.com/office/drawing/2014/main" id="{0525196A-D9AF-9740-9B68-F2785B971D2B}"/>
              </a:ext>
            </a:extLst>
          </p:cNvPr>
          <p:cNvSpPr>
            <a:spLocks noGrp="1"/>
          </p:cNvSpPr>
          <p:nvPr>
            <p:ph idx="1"/>
          </p:nvPr>
        </p:nvSpPr>
        <p:spPr/>
        <p:txBody>
          <a:bodyPr/>
          <a:lstStyle/>
          <a:p>
            <a:pPr marL="0" indent="0">
              <a:buNone/>
            </a:pPr>
            <a:r>
              <a:rPr lang="en-GB" dirty="0"/>
              <a:t>But still not enough to give Chang what she wants?</a:t>
            </a:r>
          </a:p>
          <a:p>
            <a:pPr marL="0" indent="0">
              <a:buNone/>
            </a:pPr>
            <a:r>
              <a:rPr lang="en-GB" dirty="0"/>
              <a:t>She might allow that Murdoch is right that the will is involved when a moral agent imagines and attends</a:t>
            </a:r>
          </a:p>
          <a:p>
            <a:pPr marL="0" indent="0">
              <a:buNone/>
            </a:pPr>
            <a:r>
              <a:rPr lang="en-GB" dirty="0"/>
              <a:t>But still does not ‘engage their very selves’, which she thinks cannot occur in recognizing and responding to reasons (even if this involves an active imagining and attending), but only ‘in the activity of creating them’</a:t>
            </a:r>
            <a:endParaRPr lang="en-US" dirty="0"/>
          </a:p>
        </p:txBody>
      </p:sp>
    </p:spTree>
    <p:extLst>
      <p:ext uri="{BB962C8B-B14F-4D97-AF65-F5344CB8AC3E}">
        <p14:creationId xmlns:p14="http://schemas.microsoft.com/office/powerpoint/2010/main" val="17546698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1B4FF-CF93-4A4F-A853-B5101A1BFFAA}"/>
              </a:ext>
            </a:extLst>
          </p:cNvPr>
          <p:cNvSpPr>
            <a:spLocks noGrp="1"/>
          </p:cNvSpPr>
          <p:nvPr>
            <p:ph type="title"/>
          </p:nvPr>
        </p:nvSpPr>
        <p:spPr/>
        <p:txBody>
          <a:bodyPr/>
          <a:lstStyle/>
          <a:p>
            <a:r>
              <a:rPr lang="en-US" dirty="0"/>
              <a:t>Aporia resolved?</a:t>
            </a:r>
          </a:p>
        </p:txBody>
      </p:sp>
      <p:sp>
        <p:nvSpPr>
          <p:cNvPr id="3" name="Content Placeholder 2">
            <a:extLst>
              <a:ext uri="{FF2B5EF4-FFF2-40B4-BE49-F238E27FC236}">
                <a16:creationId xmlns:a16="http://schemas.microsoft.com/office/drawing/2014/main" id="{5832FB9F-14B5-E145-BB6D-91C2DFB2206F}"/>
              </a:ext>
            </a:extLst>
          </p:cNvPr>
          <p:cNvSpPr>
            <a:spLocks noGrp="1"/>
          </p:cNvSpPr>
          <p:nvPr>
            <p:ph idx="1"/>
          </p:nvPr>
        </p:nvSpPr>
        <p:spPr>
          <a:xfrm>
            <a:off x="555585" y="2257063"/>
            <a:ext cx="11146420" cy="4282633"/>
          </a:xfrm>
        </p:spPr>
        <p:txBody>
          <a:bodyPr>
            <a:normAutofit fontScale="92500"/>
          </a:bodyPr>
          <a:lstStyle/>
          <a:p>
            <a:pPr marL="0" indent="0">
              <a:buNone/>
            </a:pPr>
            <a:r>
              <a:rPr lang="en-GB" dirty="0"/>
              <a:t>Response:</a:t>
            </a:r>
          </a:p>
          <a:p>
            <a:r>
              <a:rPr lang="en-GB" dirty="0"/>
              <a:t>underestimates what Murdoch takes to be involved in imagining and attending in the moral case, and in particular the kind of </a:t>
            </a:r>
            <a:r>
              <a:rPr lang="en-GB" i="1" dirty="0"/>
              <a:t>struggle</a:t>
            </a:r>
            <a:r>
              <a:rPr lang="en-GB" dirty="0"/>
              <a:t> and thus engagement that this can often require </a:t>
            </a:r>
          </a:p>
          <a:p>
            <a:r>
              <a:rPr lang="en-GB" dirty="0"/>
              <a:t>on Murdoch’s account of these cases, the will does not just guide the imagination in conditions of uncertainty, but it also involves us taking a stand for or against certain ‘pictures’ we have of other people and our relation to them, struggling to hold on to the right way of seeing and to resist the wrong ones (cf. M and D case)</a:t>
            </a:r>
          </a:p>
          <a:p>
            <a:r>
              <a:rPr lang="en-GB" dirty="0"/>
              <a:t>so there is more room for the idea that the self thereby </a:t>
            </a:r>
            <a:r>
              <a:rPr lang="en-GB" i="1" dirty="0"/>
              <a:t>commits</a:t>
            </a:r>
            <a:r>
              <a:rPr lang="en-GB" dirty="0"/>
              <a:t> itself to a position in the way Chang wants</a:t>
            </a:r>
            <a:endParaRPr lang="en-US" dirty="0"/>
          </a:p>
        </p:txBody>
      </p:sp>
    </p:spTree>
    <p:extLst>
      <p:ext uri="{BB962C8B-B14F-4D97-AF65-F5344CB8AC3E}">
        <p14:creationId xmlns:p14="http://schemas.microsoft.com/office/powerpoint/2010/main" val="17044469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C700-3596-E645-A4FC-5BD5C5A2A001}"/>
              </a:ext>
            </a:extLst>
          </p:cNvPr>
          <p:cNvSpPr>
            <a:spLocks noGrp="1"/>
          </p:cNvSpPr>
          <p:nvPr>
            <p:ph type="title"/>
          </p:nvPr>
        </p:nvSpPr>
        <p:spPr/>
        <p:txBody>
          <a:bodyPr/>
          <a:lstStyle/>
          <a:p>
            <a:r>
              <a:rPr lang="en-US" dirty="0"/>
              <a:t>Aporia resolved?</a:t>
            </a:r>
          </a:p>
        </p:txBody>
      </p:sp>
      <p:sp>
        <p:nvSpPr>
          <p:cNvPr id="3" name="Content Placeholder 2">
            <a:extLst>
              <a:ext uri="{FF2B5EF4-FFF2-40B4-BE49-F238E27FC236}">
                <a16:creationId xmlns:a16="http://schemas.microsoft.com/office/drawing/2014/main" id="{7AA464CA-CA03-914C-A545-D6F47C747684}"/>
              </a:ext>
            </a:extLst>
          </p:cNvPr>
          <p:cNvSpPr>
            <a:spLocks noGrp="1"/>
          </p:cNvSpPr>
          <p:nvPr>
            <p:ph idx="1"/>
          </p:nvPr>
        </p:nvSpPr>
        <p:spPr>
          <a:xfrm>
            <a:off x="555585" y="2478024"/>
            <a:ext cx="11169569" cy="3694176"/>
          </a:xfrm>
        </p:spPr>
        <p:txBody>
          <a:bodyPr>
            <a:normAutofit fontScale="92500" lnSpcReduction="10000"/>
          </a:bodyPr>
          <a:lstStyle/>
          <a:p>
            <a:pPr marL="0" indent="0">
              <a:buNone/>
            </a:pPr>
            <a:r>
              <a:rPr lang="en-GB" dirty="0"/>
              <a:t>Here is one passage mentioned earlier that suggests this response:</a:t>
            </a:r>
          </a:p>
          <a:p>
            <a:pPr marL="457200" lvl="1" indent="0">
              <a:buNone/>
            </a:pPr>
            <a:r>
              <a:rPr lang="en-GB" sz="2400" dirty="0"/>
              <a:t>The formulation of beliefs about other people often proceeds and must proceed imaginatively and under a direct pressure of the will. We have to </a:t>
            </a:r>
            <a:r>
              <a:rPr lang="en-GB" sz="2400" i="1" dirty="0"/>
              <a:t>attend</a:t>
            </a:r>
            <a:r>
              <a:rPr lang="en-GB" sz="2400" dirty="0"/>
              <a:t> to people, we may have to have </a:t>
            </a:r>
            <a:r>
              <a:rPr lang="en-GB" sz="2400" i="1" dirty="0"/>
              <a:t>faith</a:t>
            </a:r>
            <a:r>
              <a:rPr lang="en-GB" sz="2400" dirty="0"/>
              <a:t> in them, and here justice and realism may demand the inhibition of certain pictures, the promotion of others. </a:t>
            </a:r>
            <a:endParaRPr lang="en-GB" dirty="0"/>
          </a:p>
          <a:p>
            <a:pPr marL="0" indent="0">
              <a:buNone/>
            </a:pPr>
            <a:r>
              <a:rPr lang="en-GB" dirty="0"/>
              <a:t>Cf. M and D:</a:t>
            </a:r>
          </a:p>
          <a:p>
            <a:pPr marL="0" indent="0">
              <a:buNone/>
            </a:pPr>
            <a:r>
              <a:rPr lang="en-GB" dirty="0"/>
              <a:t>M has to actively suppress her various prejudices and preconceptions about D in order to see D rightly – where this involves the will in not just choosing, but in engaging with this process in which we thereby commit ourselves</a:t>
            </a:r>
            <a:endParaRPr lang="en-US" dirty="0"/>
          </a:p>
        </p:txBody>
      </p:sp>
    </p:spTree>
    <p:extLst>
      <p:ext uri="{BB962C8B-B14F-4D97-AF65-F5344CB8AC3E}">
        <p14:creationId xmlns:p14="http://schemas.microsoft.com/office/powerpoint/2010/main" val="14934202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A69AC-70E5-2445-B63B-AAF95A24C4E8}"/>
              </a:ext>
            </a:extLst>
          </p:cNvPr>
          <p:cNvSpPr>
            <a:spLocks noGrp="1"/>
          </p:cNvSpPr>
          <p:nvPr>
            <p:ph type="title"/>
          </p:nvPr>
        </p:nvSpPr>
        <p:spPr/>
        <p:txBody>
          <a:bodyPr/>
          <a:lstStyle/>
          <a:p>
            <a:r>
              <a:rPr lang="en-US" dirty="0"/>
              <a:t>Aporia resolved</a:t>
            </a:r>
          </a:p>
        </p:txBody>
      </p:sp>
      <p:sp>
        <p:nvSpPr>
          <p:cNvPr id="3" name="Content Placeholder 2">
            <a:extLst>
              <a:ext uri="{FF2B5EF4-FFF2-40B4-BE49-F238E27FC236}">
                <a16:creationId xmlns:a16="http://schemas.microsoft.com/office/drawing/2014/main" id="{D4FD44CA-499C-4544-AE2F-D0960D792BC8}"/>
              </a:ext>
            </a:extLst>
          </p:cNvPr>
          <p:cNvSpPr>
            <a:spLocks noGrp="1"/>
          </p:cNvSpPr>
          <p:nvPr>
            <p:ph idx="1"/>
          </p:nvPr>
        </p:nvSpPr>
        <p:spPr>
          <a:xfrm>
            <a:off x="613458" y="2222339"/>
            <a:ext cx="11100122" cy="3949861"/>
          </a:xfrm>
        </p:spPr>
        <p:txBody>
          <a:bodyPr>
            <a:noAutofit/>
          </a:bodyPr>
          <a:lstStyle/>
          <a:p>
            <a:pPr marL="0" indent="0">
              <a:buNone/>
            </a:pPr>
            <a:r>
              <a:rPr lang="en-GB" sz="2200" dirty="0"/>
              <a:t>I think Murdoch can also agree with Chang that:</a:t>
            </a:r>
          </a:p>
          <a:p>
            <a:r>
              <a:rPr lang="en-GB" sz="2200" dirty="0"/>
              <a:t>if reasons always decisively fixed how we should act, this would deprive us of the possibility of making the kind of choices that define our individual identity – as when we choose one career over another, or one partner over another, or even one football team over another</a:t>
            </a:r>
          </a:p>
        </p:txBody>
      </p:sp>
    </p:spTree>
    <p:extLst>
      <p:ext uri="{BB962C8B-B14F-4D97-AF65-F5344CB8AC3E}">
        <p14:creationId xmlns:p14="http://schemas.microsoft.com/office/powerpoint/2010/main" val="6131285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A69AC-70E5-2445-B63B-AAF95A24C4E8}"/>
              </a:ext>
            </a:extLst>
          </p:cNvPr>
          <p:cNvSpPr>
            <a:spLocks noGrp="1"/>
          </p:cNvSpPr>
          <p:nvPr>
            <p:ph type="title"/>
          </p:nvPr>
        </p:nvSpPr>
        <p:spPr/>
        <p:txBody>
          <a:bodyPr/>
          <a:lstStyle/>
          <a:p>
            <a:r>
              <a:rPr lang="en-US" dirty="0"/>
              <a:t>Aporia resolved</a:t>
            </a:r>
          </a:p>
        </p:txBody>
      </p:sp>
      <p:sp>
        <p:nvSpPr>
          <p:cNvPr id="3" name="Content Placeholder 2">
            <a:extLst>
              <a:ext uri="{FF2B5EF4-FFF2-40B4-BE49-F238E27FC236}">
                <a16:creationId xmlns:a16="http://schemas.microsoft.com/office/drawing/2014/main" id="{D4FD44CA-499C-4544-AE2F-D0960D792BC8}"/>
              </a:ext>
            </a:extLst>
          </p:cNvPr>
          <p:cNvSpPr>
            <a:spLocks noGrp="1"/>
          </p:cNvSpPr>
          <p:nvPr>
            <p:ph idx="1"/>
          </p:nvPr>
        </p:nvSpPr>
        <p:spPr>
          <a:xfrm>
            <a:off x="613458" y="2222339"/>
            <a:ext cx="11100122" cy="3949861"/>
          </a:xfrm>
        </p:spPr>
        <p:txBody>
          <a:bodyPr>
            <a:noAutofit/>
          </a:bodyPr>
          <a:lstStyle/>
          <a:p>
            <a:r>
              <a:rPr lang="en-GB" sz="2200" dirty="0"/>
              <a:t>Murdoch can also agree that even in the moral case, reasons can fail to determine action (e.g. dilemmas, or imperfect obligations) </a:t>
            </a:r>
          </a:p>
          <a:p>
            <a:pPr marL="0" indent="0">
              <a:buNone/>
            </a:pPr>
            <a:r>
              <a:rPr lang="en-GB" sz="2200" dirty="0"/>
              <a:t>So can perhaps qualify Murdoch claim here:</a:t>
            </a:r>
          </a:p>
          <a:p>
            <a:pPr marL="457200" lvl="1" indent="0">
              <a:buNone/>
            </a:pPr>
            <a:r>
              <a:rPr lang="en-GB" sz="2200" dirty="0"/>
              <a:t>‘If I attend properly I will have no choices and this is the ultimate condition to be aimed at… The ideal situation…is to be represented as a kind of “necessity”’</a:t>
            </a:r>
          </a:p>
          <a:p>
            <a:pPr marL="0" indent="0">
              <a:buNone/>
            </a:pPr>
            <a:r>
              <a:rPr lang="en-GB" sz="2200" dirty="0"/>
              <a:t>Can interpret Murdoch here as saying this is the ideal in situations like that of the Good Samaritan – but not saying that all moral situations are like this</a:t>
            </a:r>
            <a:endParaRPr lang="en-US" sz="2200" dirty="0"/>
          </a:p>
          <a:p>
            <a:pPr marL="0" indent="0">
              <a:buNone/>
            </a:pPr>
            <a:r>
              <a:rPr lang="en-US" sz="2200" dirty="0"/>
              <a:t>But still, unlike Chang, Murdoch won’t see these indeterminate moral cases as the special ones that alone make freedom possible</a:t>
            </a:r>
            <a:endParaRPr lang="en-GB" sz="2200" dirty="0"/>
          </a:p>
        </p:txBody>
      </p:sp>
    </p:spTree>
    <p:extLst>
      <p:ext uri="{BB962C8B-B14F-4D97-AF65-F5344CB8AC3E}">
        <p14:creationId xmlns:p14="http://schemas.microsoft.com/office/powerpoint/2010/main" val="5310225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37BD-C125-144D-976C-F2D86659D4FC}"/>
              </a:ext>
            </a:extLst>
          </p:cNvPr>
          <p:cNvSpPr>
            <a:spLocks noGrp="1"/>
          </p:cNvSpPr>
          <p:nvPr>
            <p:ph type="title"/>
          </p:nvPr>
        </p:nvSpPr>
        <p:spPr/>
        <p:txBody>
          <a:bodyPr/>
          <a:lstStyle/>
          <a:p>
            <a:r>
              <a:rPr lang="en-US" dirty="0"/>
              <a:t>Aporia resolved?</a:t>
            </a:r>
          </a:p>
        </p:txBody>
      </p:sp>
      <p:sp>
        <p:nvSpPr>
          <p:cNvPr id="3" name="Content Placeholder 2">
            <a:extLst>
              <a:ext uri="{FF2B5EF4-FFF2-40B4-BE49-F238E27FC236}">
                <a16:creationId xmlns:a16="http://schemas.microsoft.com/office/drawing/2014/main" id="{4C9607D3-A0E4-C246-AC9C-17426707FF0B}"/>
              </a:ext>
            </a:extLst>
          </p:cNvPr>
          <p:cNvSpPr>
            <a:spLocks noGrp="1"/>
          </p:cNvSpPr>
          <p:nvPr>
            <p:ph idx="1"/>
          </p:nvPr>
        </p:nvSpPr>
        <p:spPr>
          <a:xfrm>
            <a:off x="557213" y="2743200"/>
            <a:ext cx="11144250" cy="3943350"/>
          </a:xfrm>
        </p:spPr>
        <p:txBody>
          <a:bodyPr>
            <a:normAutofit/>
          </a:bodyPr>
          <a:lstStyle/>
          <a:p>
            <a:pPr marL="0" indent="0">
              <a:buNone/>
            </a:pPr>
            <a:r>
              <a:rPr lang="en-GB" dirty="0"/>
              <a:t>But in adopting Murdoch’s approach, still not just back with what Chang rejects as the ‘orthodox account’:</a:t>
            </a:r>
          </a:p>
          <a:p>
            <a:pPr marL="0" indent="0">
              <a:buNone/>
            </a:pPr>
            <a:r>
              <a:rPr lang="en-GB" dirty="0"/>
              <a:t>For in acting how they do in the light of this situation, the agent can feel they have had a role in determining for themselves how to act, in building up their moral outlook – </a:t>
            </a:r>
          </a:p>
          <a:p>
            <a:pPr marL="0" indent="0">
              <a:buNone/>
            </a:pPr>
            <a:r>
              <a:rPr lang="en-GB" dirty="0"/>
              <a:t>not by creating a reason for themselves, but by guiding and developing their capacities of imagination and attention, which give rise to that outlook and hence to their ethical perspective</a:t>
            </a:r>
          </a:p>
        </p:txBody>
      </p:sp>
    </p:spTree>
    <p:extLst>
      <p:ext uri="{BB962C8B-B14F-4D97-AF65-F5344CB8AC3E}">
        <p14:creationId xmlns:p14="http://schemas.microsoft.com/office/powerpoint/2010/main" val="41693091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DF40726-9B19-4165-9C26-757D16E19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3637BD-C125-144D-976C-F2D86659D4FC}"/>
              </a:ext>
            </a:extLst>
          </p:cNvPr>
          <p:cNvSpPr>
            <a:spLocks noGrp="1"/>
          </p:cNvSpPr>
          <p:nvPr>
            <p:ph type="title"/>
          </p:nvPr>
        </p:nvSpPr>
        <p:spPr>
          <a:xfrm>
            <a:off x="241415" y="-259575"/>
            <a:ext cx="4571999" cy="1165002"/>
          </a:xfrm>
        </p:spPr>
        <p:txBody>
          <a:bodyPr anchor="b">
            <a:normAutofit/>
          </a:bodyPr>
          <a:lstStyle/>
          <a:p>
            <a:r>
              <a:rPr lang="en-US" sz="3600" dirty="0"/>
              <a:t>Aporia resolved?</a:t>
            </a:r>
          </a:p>
        </p:txBody>
      </p:sp>
      <p:sp>
        <p:nvSpPr>
          <p:cNvPr id="3" name="Content Placeholder 2">
            <a:extLst>
              <a:ext uri="{FF2B5EF4-FFF2-40B4-BE49-F238E27FC236}">
                <a16:creationId xmlns:a16="http://schemas.microsoft.com/office/drawing/2014/main" id="{4C9607D3-A0E4-C246-AC9C-17426707FF0B}"/>
              </a:ext>
            </a:extLst>
          </p:cNvPr>
          <p:cNvSpPr>
            <a:spLocks noGrp="1"/>
          </p:cNvSpPr>
          <p:nvPr>
            <p:ph idx="1"/>
          </p:nvPr>
        </p:nvSpPr>
        <p:spPr>
          <a:xfrm>
            <a:off x="241415" y="941796"/>
            <a:ext cx="8874009" cy="4778505"/>
          </a:xfrm>
        </p:spPr>
        <p:txBody>
          <a:bodyPr>
            <a:noAutofit/>
          </a:bodyPr>
          <a:lstStyle/>
          <a:p>
            <a:pPr marL="0" indent="0">
              <a:lnSpc>
                <a:spcPct val="100000"/>
              </a:lnSpc>
              <a:buNone/>
            </a:pPr>
            <a:r>
              <a:rPr lang="en-GB" sz="2200" dirty="0"/>
              <a:t>Contrast Murdoch’s position with T. H. Huxley: </a:t>
            </a:r>
          </a:p>
          <a:p>
            <a:pPr marL="457200" lvl="1" indent="0">
              <a:lnSpc>
                <a:spcPct val="100000"/>
              </a:lnSpc>
              <a:buNone/>
            </a:pPr>
            <a:r>
              <a:rPr lang="en-GB" sz="2200" dirty="0"/>
              <a:t>If some great Power would agree to make me always think what is true and do what is right, on condition of being turned into a sort of clock and wound up every morning before I got out of bed, I should instantly close with the offer.</a:t>
            </a:r>
          </a:p>
          <a:p>
            <a:pPr marL="0" indent="0">
              <a:lnSpc>
                <a:spcPct val="100000"/>
              </a:lnSpc>
              <a:buNone/>
            </a:pPr>
            <a:r>
              <a:rPr lang="en-GB" sz="2200" dirty="0"/>
              <a:t>But: leaves out the role of the agent in coming to understand what is true and good, in a way that Murdoch would reject</a:t>
            </a:r>
          </a:p>
          <a:p>
            <a:pPr marL="0" indent="0">
              <a:lnSpc>
                <a:spcPct val="100000"/>
              </a:lnSpc>
              <a:buNone/>
            </a:pPr>
            <a:r>
              <a:rPr lang="en-GB" sz="2200" dirty="0"/>
              <a:t>Murdoch: </a:t>
            </a:r>
          </a:p>
          <a:p>
            <a:pPr>
              <a:lnSpc>
                <a:spcPct val="100000"/>
              </a:lnSpc>
            </a:pPr>
            <a:r>
              <a:rPr lang="en-GB" sz="2200" dirty="0"/>
              <a:t>the action is not that of an automaton who simply responds to information provided from elsewhere</a:t>
            </a:r>
          </a:p>
          <a:p>
            <a:pPr>
              <a:lnSpc>
                <a:spcPct val="100000"/>
              </a:lnSpc>
            </a:pPr>
            <a:r>
              <a:rPr lang="en-GB" sz="2200" dirty="0"/>
              <a:t>this is information the subject has arrived at in a way that involves the will, in a world which they have discovered using their agency, not as merely passive receptacles in the manner of a robot</a:t>
            </a:r>
          </a:p>
        </p:txBody>
      </p:sp>
      <p:pic>
        <p:nvPicPr>
          <p:cNvPr id="1026" name="Picture 2" descr="Thomas Henry Huxley - Wikipedia">
            <a:extLst>
              <a:ext uri="{FF2B5EF4-FFF2-40B4-BE49-F238E27FC236}">
                <a16:creationId xmlns:a16="http://schemas.microsoft.com/office/drawing/2014/main" id="{19CFB84A-86A6-504D-8B2E-485279738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97" r="-1" b="21030"/>
          <a:stretch/>
        </p:blipFill>
        <p:spPr bwMode="auto">
          <a:xfrm>
            <a:off x="9115425" y="0"/>
            <a:ext cx="3076575" cy="3153519"/>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2089CB41-F399-4AEB-980C-5BFB1049C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Rectangle 74">
            <a:extLst>
              <a:ext uri="{FF2B5EF4-FFF2-40B4-BE49-F238E27FC236}">
                <a16:creationId xmlns:a16="http://schemas.microsoft.com/office/drawing/2014/main" id="{1BFC967B-3DD6-463D-9DB9-6E4419AE0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6768"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53549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10173-F1B0-8746-AE3C-0F16AB90C69A}"/>
              </a:ext>
            </a:extLst>
          </p:cNvPr>
          <p:cNvSpPr>
            <a:spLocks noGrp="1"/>
          </p:cNvSpPr>
          <p:nvPr>
            <p:ph type="title"/>
          </p:nvPr>
        </p:nvSpPr>
        <p:spPr/>
        <p:txBody>
          <a:bodyPr/>
          <a:lstStyle/>
          <a:p>
            <a:r>
              <a:rPr lang="en-US" dirty="0"/>
              <a:t>Aporia resolved?</a:t>
            </a:r>
          </a:p>
        </p:txBody>
      </p:sp>
      <p:sp>
        <p:nvSpPr>
          <p:cNvPr id="3" name="Content Placeholder 2">
            <a:extLst>
              <a:ext uri="{FF2B5EF4-FFF2-40B4-BE49-F238E27FC236}">
                <a16:creationId xmlns:a16="http://schemas.microsoft.com/office/drawing/2014/main" id="{3E3A0B0E-2DAA-6149-9820-3BA774EBAF79}"/>
              </a:ext>
            </a:extLst>
          </p:cNvPr>
          <p:cNvSpPr>
            <a:spLocks noGrp="1"/>
          </p:cNvSpPr>
          <p:nvPr>
            <p:ph idx="1"/>
          </p:nvPr>
        </p:nvSpPr>
        <p:spPr>
          <a:xfrm>
            <a:off x="500063" y="2143125"/>
            <a:ext cx="11201400" cy="4529138"/>
          </a:xfrm>
        </p:spPr>
        <p:txBody>
          <a:bodyPr>
            <a:normAutofit/>
          </a:bodyPr>
          <a:lstStyle/>
          <a:p>
            <a:pPr marL="0" indent="0">
              <a:buNone/>
            </a:pPr>
            <a:r>
              <a:rPr lang="en-GB" dirty="0"/>
              <a:t>So: Murdoch shows us how to move beyond the dualism of will and reason that the aporia concerning freedom in moral action relies on</a:t>
            </a:r>
          </a:p>
          <a:p>
            <a:r>
              <a:rPr lang="en-GB" dirty="0"/>
              <a:t>Chang is right that we would lack freedom if practical reason just ‘led us around by the nose’</a:t>
            </a:r>
          </a:p>
          <a:p>
            <a:r>
              <a:rPr lang="en-GB" dirty="0"/>
              <a:t>But she is wrong that the only way to avoid this is if we create reasons, just as the post-Kantians are wrong that the only way to avoid this is if the will can step back from the intellect in making a rationally ungrounded choice </a:t>
            </a:r>
          </a:p>
          <a:p>
            <a:r>
              <a:rPr lang="en-GB" dirty="0"/>
              <a:t>For: it can also be avoided if we control imagination and attention and thus exercise our agency </a:t>
            </a:r>
            <a:r>
              <a:rPr lang="en-GB" i="1" dirty="0"/>
              <a:t>within practical reason itself</a:t>
            </a:r>
            <a:endParaRPr lang="en-GB" dirty="0"/>
          </a:p>
        </p:txBody>
      </p:sp>
    </p:spTree>
    <p:extLst>
      <p:ext uri="{BB962C8B-B14F-4D97-AF65-F5344CB8AC3E}">
        <p14:creationId xmlns:p14="http://schemas.microsoft.com/office/powerpoint/2010/main" val="3235190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1">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3857"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F64E43-C625-8443-B46E-89DBCFB5A683}"/>
              </a:ext>
            </a:extLst>
          </p:cNvPr>
          <p:cNvSpPr>
            <a:spLocks noGrp="1"/>
          </p:cNvSpPr>
          <p:nvPr>
            <p:ph type="title"/>
          </p:nvPr>
        </p:nvSpPr>
        <p:spPr>
          <a:xfrm>
            <a:off x="5359510" y="978619"/>
            <a:ext cx="5991244" cy="1106424"/>
          </a:xfrm>
        </p:spPr>
        <p:txBody>
          <a:bodyPr>
            <a:normAutofit/>
          </a:bodyPr>
          <a:lstStyle/>
          <a:p>
            <a:r>
              <a:rPr lang="en-US" sz="3200"/>
              <a:t>The Good Samaritan</a:t>
            </a:r>
          </a:p>
        </p:txBody>
      </p:sp>
      <p:pic>
        <p:nvPicPr>
          <p:cNvPr id="5" name="Picture 4">
            <a:extLst>
              <a:ext uri="{FF2B5EF4-FFF2-40B4-BE49-F238E27FC236}">
                <a16:creationId xmlns:a16="http://schemas.microsoft.com/office/drawing/2014/main" id="{642C59E0-DC4A-A342-B463-A0166BF79804}"/>
              </a:ext>
            </a:extLst>
          </p:cNvPr>
          <p:cNvPicPr>
            <a:picLocks noChangeAspect="1"/>
          </p:cNvPicPr>
          <p:nvPr/>
        </p:nvPicPr>
        <p:blipFill rotWithShape="1">
          <a:blip r:embed="rId2"/>
          <a:srcRect l="20587" r="11819"/>
          <a:stretch/>
        </p:blipFill>
        <p:spPr>
          <a:xfrm>
            <a:off x="574022" y="630936"/>
            <a:ext cx="3714658" cy="5495544"/>
          </a:xfrm>
          <a:prstGeom prst="rect">
            <a:avLst/>
          </a:prstGeom>
        </p:spPr>
      </p:pic>
      <p:sp>
        <p:nvSpPr>
          <p:cNvPr id="20" name="Rectangle 13">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79848"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15">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859"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C29E608-4B32-3244-B252-15287CA4BD11}"/>
              </a:ext>
            </a:extLst>
          </p:cNvPr>
          <p:cNvSpPr>
            <a:spLocks noGrp="1"/>
          </p:cNvSpPr>
          <p:nvPr>
            <p:ph idx="1"/>
          </p:nvPr>
        </p:nvSpPr>
        <p:spPr>
          <a:xfrm>
            <a:off x="5356860" y="2252870"/>
            <a:ext cx="6261117" cy="3560251"/>
          </a:xfrm>
        </p:spPr>
        <p:txBody>
          <a:bodyPr>
            <a:noAutofit/>
          </a:bodyPr>
          <a:lstStyle/>
          <a:p>
            <a:r>
              <a:rPr lang="en-GB" dirty="0"/>
              <a:t>So the GS simply has a reason to help the traveller and acts on it</a:t>
            </a:r>
          </a:p>
          <a:p>
            <a:r>
              <a:rPr lang="en-GB" dirty="0"/>
              <a:t>At the same time, he is not thinking he has a reason to do anything else, except help the traveller </a:t>
            </a:r>
          </a:p>
          <a:p>
            <a:r>
              <a:rPr lang="en-GB" dirty="0"/>
              <a:t>What other reasons might there have been for him? </a:t>
            </a:r>
            <a:endParaRPr lang="en-US" dirty="0"/>
          </a:p>
        </p:txBody>
      </p:sp>
    </p:spTree>
    <p:extLst>
      <p:ext uri="{BB962C8B-B14F-4D97-AF65-F5344CB8AC3E}">
        <p14:creationId xmlns:p14="http://schemas.microsoft.com/office/powerpoint/2010/main" val="843138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4DDDA-F78B-5142-863F-69AFB54F7AAD}"/>
              </a:ext>
            </a:extLst>
          </p:cNvPr>
          <p:cNvSpPr>
            <a:spLocks noGrp="1"/>
          </p:cNvSpPr>
          <p:nvPr>
            <p:ph type="title"/>
          </p:nvPr>
        </p:nvSpPr>
        <p:spPr/>
        <p:txBody>
          <a:bodyPr/>
          <a:lstStyle/>
          <a:p>
            <a:r>
              <a:rPr lang="en-US" dirty="0"/>
              <a:t>Aporia resolved?</a:t>
            </a:r>
          </a:p>
        </p:txBody>
      </p:sp>
      <p:sp>
        <p:nvSpPr>
          <p:cNvPr id="3" name="Content Placeholder 2">
            <a:extLst>
              <a:ext uri="{FF2B5EF4-FFF2-40B4-BE49-F238E27FC236}">
                <a16:creationId xmlns:a16="http://schemas.microsoft.com/office/drawing/2014/main" id="{85182B3F-C81E-1649-809C-F124AE0F1CB1}"/>
              </a:ext>
            </a:extLst>
          </p:cNvPr>
          <p:cNvSpPr>
            <a:spLocks noGrp="1"/>
          </p:cNvSpPr>
          <p:nvPr>
            <p:ph idx="1"/>
          </p:nvPr>
        </p:nvSpPr>
        <p:spPr/>
        <p:txBody>
          <a:bodyPr/>
          <a:lstStyle/>
          <a:p>
            <a:pPr marL="0" indent="0">
              <a:buNone/>
            </a:pPr>
            <a:r>
              <a:rPr lang="en-US" dirty="0"/>
              <a:t>And finally, for Murdoch: </a:t>
            </a:r>
          </a:p>
          <a:p>
            <a:pPr marL="0" indent="0">
              <a:buNone/>
            </a:pPr>
            <a:r>
              <a:rPr lang="en-US" dirty="0"/>
              <a:t>through this process, we also become free in a different sense, </a:t>
            </a:r>
            <a:r>
              <a:rPr lang="en-GB" dirty="0"/>
              <a:t>as through knowledge of the good we escape the falsifying veil in which we trap ourselves</a:t>
            </a:r>
          </a:p>
          <a:p>
            <a:pPr marL="0" indent="0">
              <a:buNone/>
            </a:pPr>
            <a:endParaRPr lang="en-US" dirty="0"/>
          </a:p>
        </p:txBody>
      </p:sp>
    </p:spTree>
    <p:extLst>
      <p:ext uri="{BB962C8B-B14F-4D97-AF65-F5344CB8AC3E}">
        <p14:creationId xmlns:p14="http://schemas.microsoft.com/office/powerpoint/2010/main" val="1755042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F64E43-C625-8443-B46E-89DBCFB5A683}"/>
              </a:ext>
            </a:extLst>
          </p:cNvPr>
          <p:cNvSpPr>
            <a:spLocks noGrp="1"/>
          </p:cNvSpPr>
          <p:nvPr>
            <p:ph type="title"/>
          </p:nvPr>
        </p:nvSpPr>
        <p:spPr>
          <a:xfrm>
            <a:off x="4815068" y="256396"/>
            <a:ext cx="5967472" cy="850244"/>
          </a:xfrm>
        </p:spPr>
        <p:txBody>
          <a:bodyPr anchor="b">
            <a:normAutofit/>
          </a:bodyPr>
          <a:lstStyle/>
          <a:p>
            <a:r>
              <a:rPr lang="en-US" sz="3600" dirty="0"/>
              <a:t>The Good Samaritan</a:t>
            </a:r>
          </a:p>
        </p:txBody>
      </p:sp>
      <p:pic>
        <p:nvPicPr>
          <p:cNvPr id="5" name="Picture 4">
            <a:extLst>
              <a:ext uri="{FF2B5EF4-FFF2-40B4-BE49-F238E27FC236}">
                <a16:creationId xmlns:a16="http://schemas.microsoft.com/office/drawing/2014/main" id="{642C59E0-DC4A-A342-B463-A0166BF79804}"/>
              </a:ext>
            </a:extLst>
          </p:cNvPr>
          <p:cNvPicPr>
            <a:picLocks noChangeAspect="1"/>
          </p:cNvPicPr>
          <p:nvPr/>
        </p:nvPicPr>
        <p:blipFill rotWithShape="1">
          <a:blip r:embed="rId2"/>
          <a:srcRect l="2422"/>
          <a:stretch/>
        </p:blipFill>
        <p:spPr>
          <a:xfrm>
            <a:off x="0" y="1197873"/>
            <a:ext cx="3290593" cy="3372275"/>
          </a:xfrm>
          <a:prstGeom prst="rect">
            <a:avLst/>
          </a:prstGeom>
        </p:spPr>
      </p:pic>
      <p:sp>
        <p:nvSpPr>
          <p:cNvPr id="3" name="Content Placeholder 2">
            <a:extLst>
              <a:ext uri="{FF2B5EF4-FFF2-40B4-BE49-F238E27FC236}">
                <a16:creationId xmlns:a16="http://schemas.microsoft.com/office/drawing/2014/main" id="{FC29E608-4B32-3244-B252-15287CA4BD11}"/>
              </a:ext>
            </a:extLst>
          </p:cNvPr>
          <p:cNvSpPr>
            <a:spLocks noGrp="1"/>
          </p:cNvSpPr>
          <p:nvPr>
            <p:ph idx="1"/>
          </p:nvPr>
        </p:nvSpPr>
        <p:spPr>
          <a:xfrm>
            <a:off x="3622876" y="1197873"/>
            <a:ext cx="8368497" cy="4635999"/>
          </a:xfrm>
        </p:spPr>
        <p:txBody>
          <a:bodyPr>
            <a:noAutofit/>
          </a:bodyPr>
          <a:lstStyle/>
          <a:p>
            <a:r>
              <a:rPr lang="en-GB" dirty="0"/>
              <a:t>he has a reason to carry on his journey without stopping</a:t>
            </a:r>
          </a:p>
          <a:p>
            <a:r>
              <a:rPr lang="en-GB" dirty="0"/>
              <a:t>or: to steal something from the traveller while he can</a:t>
            </a:r>
          </a:p>
          <a:p>
            <a:r>
              <a:rPr lang="en-GB" dirty="0"/>
              <a:t>or: to extort some money from the traveller in payment for his assistance</a:t>
            </a:r>
          </a:p>
          <a:p>
            <a:pPr marL="0" indent="0">
              <a:buNone/>
            </a:pPr>
            <a:r>
              <a:rPr lang="en-GB" dirty="0"/>
              <a:t>etc</a:t>
            </a:r>
          </a:p>
          <a:p>
            <a:pPr marL="0" indent="0">
              <a:buNone/>
            </a:pPr>
            <a:r>
              <a:rPr lang="en-GB" dirty="0"/>
              <a:t>– and given he would then have competing reasons to act, we could picture the Samaritan as choosing between different options, and so deciding to do one thing and not another</a:t>
            </a:r>
          </a:p>
        </p:txBody>
      </p:sp>
      <p:sp>
        <p:nvSpPr>
          <p:cNvPr id="28" name="Rectangle 27">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270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7" name="Rectangle 136">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351FC61-E280-4E43-B271-00B97E781E33}"/>
              </a:ext>
            </a:extLst>
          </p:cNvPr>
          <p:cNvSpPr>
            <a:spLocks noGrp="1"/>
          </p:cNvSpPr>
          <p:nvPr>
            <p:ph type="title"/>
          </p:nvPr>
        </p:nvSpPr>
        <p:spPr>
          <a:xfrm>
            <a:off x="841246" y="978619"/>
            <a:ext cx="5991244" cy="1106424"/>
          </a:xfrm>
        </p:spPr>
        <p:txBody>
          <a:bodyPr>
            <a:normAutofit/>
          </a:bodyPr>
          <a:lstStyle/>
          <a:p>
            <a:r>
              <a:rPr lang="en-US" sz="3200"/>
              <a:t>The Good Samaritan</a:t>
            </a:r>
          </a:p>
        </p:txBody>
      </p:sp>
      <p:sp>
        <p:nvSpPr>
          <p:cNvPr id="139" name="Rectangle 138">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1" name="Rectangle 140">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8"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ADA6C9A-B226-0E40-964A-A1C057319FD0}"/>
              </a:ext>
            </a:extLst>
          </p:cNvPr>
          <p:cNvSpPr>
            <a:spLocks noGrp="1"/>
          </p:cNvSpPr>
          <p:nvPr>
            <p:ph idx="1"/>
          </p:nvPr>
        </p:nvSpPr>
        <p:spPr>
          <a:xfrm>
            <a:off x="841248" y="2252870"/>
            <a:ext cx="5993892" cy="3560251"/>
          </a:xfrm>
        </p:spPr>
        <p:txBody>
          <a:bodyPr>
            <a:normAutofit lnSpcReduction="10000"/>
          </a:bodyPr>
          <a:lstStyle/>
          <a:p>
            <a:r>
              <a:rPr lang="en-GB" sz="2200" dirty="0"/>
              <a:t>But: if we did picture him this way, would he </a:t>
            </a:r>
            <a:r>
              <a:rPr lang="en-GB" sz="2200" i="1" dirty="0"/>
              <a:t>really be </a:t>
            </a:r>
            <a:r>
              <a:rPr lang="en-GB" sz="2200" dirty="0"/>
              <a:t>the GS any more?  </a:t>
            </a:r>
          </a:p>
          <a:p>
            <a:r>
              <a:rPr lang="en-GB" sz="2200" dirty="0"/>
              <a:t>To be good in a way that makes him a paradigm, it seems the only reason he would recognize is the reason he has to help the traveller?</a:t>
            </a:r>
          </a:p>
          <a:p>
            <a:r>
              <a:rPr lang="en-GB" sz="2200" dirty="0"/>
              <a:t>All other reasons would be ‘silenced’ (McDowell) – just not figure in his view of the situation, or in his deliberations</a:t>
            </a:r>
          </a:p>
          <a:p>
            <a:pPr marL="0" indent="0">
              <a:buNone/>
            </a:pPr>
            <a:endParaRPr lang="en-US" sz="1800" dirty="0"/>
          </a:p>
        </p:txBody>
      </p:sp>
      <p:pic>
        <p:nvPicPr>
          <p:cNvPr id="1026" name="Picture 2" descr="In the Space of Reasons: John McDowell Oxford Bibliography post">
            <a:extLst>
              <a:ext uri="{FF2B5EF4-FFF2-40B4-BE49-F238E27FC236}">
                <a16:creationId xmlns:a16="http://schemas.microsoft.com/office/drawing/2014/main" id="{2F97D43D-74C0-6C4F-A537-EEC10FD214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21827"/>
          <a:stretch/>
        </p:blipFill>
        <p:spPr bwMode="auto">
          <a:xfrm>
            <a:off x="7679814" y="1278631"/>
            <a:ext cx="4097657" cy="4200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374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9" name="Rectangle 88">
            <a:extLst>
              <a:ext uri="{FF2B5EF4-FFF2-40B4-BE49-F238E27FC236}">
                <a16:creationId xmlns:a16="http://schemas.microsoft.com/office/drawing/2014/main" id="{5DF40726-9B19-4165-9C26-757D16E19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51FC61-E280-4E43-B271-00B97E781E33}"/>
              </a:ext>
            </a:extLst>
          </p:cNvPr>
          <p:cNvSpPr>
            <a:spLocks noGrp="1"/>
          </p:cNvSpPr>
          <p:nvPr>
            <p:ph type="title"/>
          </p:nvPr>
        </p:nvSpPr>
        <p:spPr>
          <a:xfrm>
            <a:off x="838199" y="564211"/>
            <a:ext cx="6534151" cy="780954"/>
          </a:xfrm>
        </p:spPr>
        <p:txBody>
          <a:bodyPr anchor="b">
            <a:normAutofit/>
          </a:bodyPr>
          <a:lstStyle/>
          <a:p>
            <a:r>
              <a:rPr lang="en-US" sz="3600" dirty="0"/>
              <a:t>The Good Samaritan</a:t>
            </a:r>
          </a:p>
        </p:txBody>
      </p:sp>
      <p:sp>
        <p:nvSpPr>
          <p:cNvPr id="3" name="Content Placeholder 2">
            <a:extLst>
              <a:ext uri="{FF2B5EF4-FFF2-40B4-BE49-F238E27FC236}">
                <a16:creationId xmlns:a16="http://schemas.microsoft.com/office/drawing/2014/main" id="{6ADA6C9A-B226-0E40-964A-A1C057319FD0}"/>
              </a:ext>
            </a:extLst>
          </p:cNvPr>
          <p:cNvSpPr>
            <a:spLocks noGrp="1"/>
          </p:cNvSpPr>
          <p:nvPr>
            <p:ph idx="1"/>
          </p:nvPr>
        </p:nvSpPr>
        <p:spPr>
          <a:xfrm>
            <a:off x="838198" y="1561339"/>
            <a:ext cx="8166905" cy="4270963"/>
          </a:xfrm>
        </p:spPr>
        <p:txBody>
          <a:bodyPr>
            <a:normAutofit/>
          </a:bodyPr>
          <a:lstStyle/>
          <a:p>
            <a:pPr>
              <a:lnSpc>
                <a:spcPct val="100000"/>
              </a:lnSpc>
            </a:pPr>
            <a:r>
              <a:rPr lang="en-GB" dirty="0"/>
              <a:t>But then:  he would not be faced with any choice or decision</a:t>
            </a:r>
          </a:p>
          <a:p>
            <a:pPr>
              <a:lnSpc>
                <a:spcPct val="100000"/>
              </a:lnSpc>
            </a:pPr>
            <a:r>
              <a:rPr lang="en-GB" dirty="0"/>
              <a:t>To the GS, the only reason he would have is the reason he has to care for the traveller, and so no deliberation about this, or decision whether to act this way or not, would arise for him </a:t>
            </a:r>
          </a:p>
          <a:p>
            <a:pPr>
              <a:lnSpc>
                <a:spcPct val="100000"/>
              </a:lnSpc>
            </a:pPr>
            <a:r>
              <a:rPr lang="en-GB" dirty="0"/>
              <a:t>Not thinking: faced with this choice, I will do A not B</a:t>
            </a:r>
          </a:p>
          <a:p>
            <a:pPr>
              <a:lnSpc>
                <a:spcPct val="100000"/>
              </a:lnSpc>
            </a:pPr>
            <a:r>
              <a:rPr lang="en-GB" dirty="0"/>
              <a:t>If it did, he wouldn’t </a:t>
            </a:r>
            <a:r>
              <a:rPr lang="en-GB" i="1" dirty="0"/>
              <a:t>be</a:t>
            </a:r>
            <a:r>
              <a:rPr lang="en-GB" dirty="0"/>
              <a:t> the GS – GS only faced with one option, so nothing to decide or choose between</a:t>
            </a:r>
          </a:p>
          <a:p>
            <a:pPr>
              <a:lnSpc>
                <a:spcPct val="100000"/>
              </a:lnSpc>
            </a:pPr>
            <a:endParaRPr lang="en-US" sz="1800" dirty="0"/>
          </a:p>
        </p:txBody>
      </p:sp>
      <p:pic>
        <p:nvPicPr>
          <p:cNvPr id="8" name="Picture 7">
            <a:extLst>
              <a:ext uri="{FF2B5EF4-FFF2-40B4-BE49-F238E27FC236}">
                <a16:creationId xmlns:a16="http://schemas.microsoft.com/office/drawing/2014/main" id="{6474E3CE-29B4-2A47-8DFF-A0717D7E32BC}"/>
              </a:ext>
            </a:extLst>
          </p:cNvPr>
          <p:cNvPicPr>
            <a:picLocks noChangeAspect="1"/>
          </p:cNvPicPr>
          <p:nvPr/>
        </p:nvPicPr>
        <p:blipFill rotWithShape="1">
          <a:blip r:embed="rId2"/>
          <a:srcRect l="2440" r="-1" b="-1"/>
          <a:stretch/>
        </p:blipFill>
        <p:spPr>
          <a:xfrm>
            <a:off x="9399761" y="1561339"/>
            <a:ext cx="2792239" cy="2862072"/>
          </a:xfrm>
          <a:prstGeom prst="rect">
            <a:avLst/>
          </a:prstGeom>
        </p:spPr>
      </p:pic>
      <p:sp>
        <p:nvSpPr>
          <p:cNvPr id="91" name="Rectangle 90">
            <a:extLst>
              <a:ext uri="{FF2B5EF4-FFF2-40B4-BE49-F238E27FC236}">
                <a16:creationId xmlns:a16="http://schemas.microsoft.com/office/drawing/2014/main" id="{2089CB41-F399-4AEB-980C-5BFB1049C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Rectangle 92">
            <a:extLst>
              <a:ext uri="{FF2B5EF4-FFF2-40B4-BE49-F238E27FC236}">
                <a16:creationId xmlns:a16="http://schemas.microsoft.com/office/drawing/2014/main" id="{1BFC967B-3DD6-463D-9DB9-6E4419AE0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6768"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5858989"/>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
  <TotalTime>11440</TotalTime>
  <Words>6070</Words>
  <Application>Microsoft Macintosh PowerPoint</Application>
  <PresentationFormat>Widescreen</PresentationFormat>
  <Paragraphs>311</Paragraphs>
  <Slides>60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Neue Haas Grotesk Text Pro</vt:lpstr>
      <vt:lpstr>AccentBoxVTI</vt:lpstr>
      <vt:lpstr>‘How is human freedom compatible with the authority of the Good?’   Murdoch on moral agency, freedom, and imagination </vt:lpstr>
      <vt:lpstr>The puzzle</vt:lpstr>
      <vt:lpstr>The Good Samaritan</vt:lpstr>
      <vt:lpstr>The Good Samaritan</vt:lpstr>
      <vt:lpstr>The Good Samaritan</vt:lpstr>
      <vt:lpstr>The Good Samaritan</vt:lpstr>
      <vt:lpstr>The Good Samaritan</vt:lpstr>
      <vt:lpstr>The Good Samaritan</vt:lpstr>
      <vt:lpstr>The Good Samaritan</vt:lpstr>
      <vt:lpstr>The Good Samaritan</vt:lpstr>
      <vt:lpstr>The Good Samaritan</vt:lpstr>
      <vt:lpstr>The Good Samaritan</vt:lpstr>
      <vt:lpstr>The Good Samaritan</vt:lpstr>
      <vt:lpstr>Objections?</vt:lpstr>
      <vt:lpstr>Chang – the orthodox view</vt:lpstr>
      <vt:lpstr>Chang – against the orthodox view</vt:lpstr>
      <vt:lpstr>Chang – the hybrid view</vt:lpstr>
      <vt:lpstr>The Good Samaritan: Orthodox view</vt:lpstr>
      <vt:lpstr>Chang</vt:lpstr>
      <vt:lpstr>GS vs Chang</vt:lpstr>
      <vt:lpstr>The aporia</vt:lpstr>
      <vt:lpstr>The aporia</vt:lpstr>
      <vt:lpstr>The aporia</vt:lpstr>
      <vt:lpstr>The aporia</vt:lpstr>
      <vt:lpstr>Murdoch</vt:lpstr>
      <vt:lpstr>After Kant</vt:lpstr>
      <vt:lpstr>Murdoch vs Chang</vt:lpstr>
      <vt:lpstr>Murdoch vs Chang</vt:lpstr>
      <vt:lpstr>Murdoch: from choice to vision</vt:lpstr>
      <vt:lpstr>Murdoch vs Chang</vt:lpstr>
      <vt:lpstr>Murdoch vs Chang</vt:lpstr>
      <vt:lpstr>Murdoch on the imagination</vt:lpstr>
      <vt:lpstr>Murdoch on Hampshire</vt:lpstr>
      <vt:lpstr>Murdoch on Hampshire</vt:lpstr>
      <vt:lpstr>Murdoch on Hampshire</vt:lpstr>
      <vt:lpstr>Murdoch on Hampshire</vt:lpstr>
      <vt:lpstr>Murdoch on imagination</vt:lpstr>
      <vt:lpstr>1. Murdoch’s understanding of imagination</vt:lpstr>
      <vt:lpstr>2. Imagination and action</vt:lpstr>
      <vt:lpstr>3. Imagination and activity</vt:lpstr>
      <vt:lpstr>Murdoch on imagination</vt:lpstr>
      <vt:lpstr>The Good Samaritan: Orthodox view</vt:lpstr>
      <vt:lpstr>Chang</vt:lpstr>
      <vt:lpstr>Murdoch</vt:lpstr>
      <vt:lpstr>PowerPoint Presentation</vt:lpstr>
      <vt:lpstr>Aporia resolved?</vt:lpstr>
      <vt:lpstr>Aporia resolved? Problem 1</vt:lpstr>
      <vt:lpstr>Aporia resolved?</vt:lpstr>
      <vt:lpstr>Aporia resolved?</vt:lpstr>
      <vt:lpstr>Aporia resolved? Problem 2</vt:lpstr>
      <vt:lpstr>Aporia resolved? </vt:lpstr>
      <vt:lpstr>Aporia resolved? Problem 3</vt:lpstr>
      <vt:lpstr>Aporia resolved?</vt:lpstr>
      <vt:lpstr>Aporia resolved?</vt:lpstr>
      <vt:lpstr>Aporia resolved</vt:lpstr>
      <vt:lpstr>Aporia resolved</vt:lpstr>
      <vt:lpstr>Aporia resolved?</vt:lpstr>
      <vt:lpstr>Aporia resolved?</vt:lpstr>
      <vt:lpstr>Aporia resolved?</vt:lpstr>
      <vt:lpstr>Aporia resolved?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Stern</dc:creator>
  <cp:lastModifiedBy>Robert Stern</cp:lastModifiedBy>
  <cp:revision>96</cp:revision>
  <dcterms:created xsi:type="dcterms:W3CDTF">2021-05-10T08:01:27Z</dcterms:created>
  <dcterms:modified xsi:type="dcterms:W3CDTF">2021-10-04T16:05:28Z</dcterms:modified>
</cp:coreProperties>
</file>