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4" r:id="rId6"/>
  </p:sldMasterIdLst>
  <p:sldIdLst>
    <p:sldId id="300" r:id="rId7"/>
    <p:sldId id="314" r:id="rId8"/>
    <p:sldId id="297" r:id="rId9"/>
    <p:sldId id="284" r:id="rId10"/>
    <p:sldId id="258" r:id="rId11"/>
    <p:sldId id="283" r:id="rId12"/>
    <p:sldId id="269" r:id="rId13"/>
    <p:sldId id="265" r:id="rId14"/>
    <p:sldId id="302" r:id="rId15"/>
    <p:sldId id="303" r:id="rId16"/>
    <p:sldId id="307" r:id="rId17"/>
    <p:sldId id="305" r:id="rId18"/>
    <p:sldId id="306" r:id="rId19"/>
    <p:sldId id="308" r:id="rId20"/>
    <p:sldId id="262" r:id="rId21"/>
    <p:sldId id="309" r:id="rId22"/>
    <p:sldId id="310" r:id="rId23"/>
    <p:sldId id="311" r:id="rId24"/>
    <p:sldId id="313" r:id="rId25"/>
    <p:sldId id="312" r:id="rId26"/>
    <p:sldId id="29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91" d="100"/>
          <a:sy n="91" d="100"/>
        </p:scale>
        <p:origin x="738" y="51"/>
      </p:cViewPr>
      <p:guideLst>
        <p:guide orient="horz" pos="2160"/>
        <p:guide pos="2880"/>
      </p:guideLst>
    </p:cSldViewPr>
  </p:slideViewPr>
  <p:notesTextViewPr>
    <p:cViewPr>
      <p:scale>
        <a:sx n="1" d="1"/>
        <a:sy n="1" d="1"/>
      </p:scale>
      <p:origin x="0" y="0"/>
    </p:cViewPr>
  </p:notesTextViewPr>
  <p:sorterViewPr>
    <p:cViewPr>
      <p:scale>
        <a:sx n="100" d="100"/>
        <a:sy n="100" d="100"/>
      </p:scale>
      <p:origin x="0" y="-4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7170" name="Picture 2" descr="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6338" y="441325"/>
            <a:ext cx="1177925" cy="384175"/>
          </a:xfrm>
          <a:prstGeom prst="rect">
            <a:avLst/>
          </a:prstGeom>
          <a:noFill/>
          <a:extLst>
            <a:ext uri="{909E8E84-426E-40dd-AFC4-6F175D3DCCD1}">
              <a14:hiddenFill xmlns="" xmlns:a14="http://schemas.microsoft.com/office/drawing/2010/main">
                <a:solidFill>
                  <a:srgbClr val="FFFFFF"/>
                </a:solidFill>
              </a14:hiddenFill>
            </a:ext>
          </a:extLst>
        </p:spPr>
      </p:pic>
      <p:sp>
        <p:nvSpPr>
          <p:cNvPr id="7171" name="Rectangle 3"/>
          <p:cNvSpPr>
            <a:spLocks noChangeArrowheads="1"/>
          </p:cNvSpPr>
          <p:nvPr/>
        </p:nvSpPr>
        <p:spPr bwMode="hidden">
          <a:xfrm>
            <a:off x="0" y="0"/>
            <a:ext cx="9144000" cy="6884988"/>
          </a:xfrm>
          <a:prstGeom prst="rect">
            <a:avLst/>
          </a:prstGeom>
          <a:solidFill>
            <a:schemeClr val="bg2"/>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algn="ctr"/>
            <a:endParaRPr lang="en-US" sz="8600" dirty="0">
              <a:solidFill>
                <a:schemeClr val="bg1"/>
              </a:solidFill>
            </a:endParaRPr>
          </a:p>
        </p:txBody>
      </p:sp>
      <p:pic>
        <p:nvPicPr>
          <p:cNvPr id="7172" name="Picture 4" descr="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8"/>
            <a:ext cx="6156325" cy="6884987"/>
          </a:xfrm>
          <a:prstGeom prst="rect">
            <a:avLst/>
          </a:prstGeom>
          <a:noFill/>
          <a:extLst>
            <a:ext uri="{909E8E84-426E-40dd-AFC4-6F175D3DCCD1}">
              <a14:hiddenFill xmlns="" xmlns:a14="http://schemas.microsoft.com/office/drawing/2010/main">
                <a:solidFill>
                  <a:srgbClr val="FFFFFF"/>
                </a:solidFill>
              </a14:hiddenFill>
            </a:ext>
          </a:extLst>
        </p:spPr>
      </p:pic>
      <p:sp>
        <p:nvSpPr>
          <p:cNvPr id="7173" name="Rectangle 5"/>
          <p:cNvSpPr>
            <a:spLocks noGrp="1" noChangeArrowheads="1"/>
          </p:cNvSpPr>
          <p:nvPr>
            <p:ph type="ctrTitle"/>
          </p:nvPr>
        </p:nvSpPr>
        <p:spPr>
          <a:xfrm>
            <a:off x="755650" y="2987675"/>
            <a:ext cx="7920038" cy="2387600"/>
          </a:xfrm>
        </p:spPr>
        <p:txBody>
          <a:bodyPr wrap="square"/>
          <a:lstStyle>
            <a:lvl1pPr>
              <a:lnSpc>
                <a:spcPct val="90000"/>
              </a:lnSpc>
              <a:tabLst>
                <a:tab pos="4038600" algn="l"/>
              </a:tabLst>
              <a:defRPr sz="8200">
                <a:solidFill>
                  <a:srgbClr val="FFFFFF"/>
                </a:solidFill>
              </a:defRPr>
            </a:lvl1pPr>
          </a:lstStyle>
          <a:p>
            <a:pPr lvl="0"/>
            <a:r>
              <a:rPr lang="en-US" noProof="0"/>
              <a:t>Click to edit Master title style</a:t>
            </a:r>
            <a:endParaRPr lang="en-GB" noProof="0"/>
          </a:p>
        </p:txBody>
      </p:sp>
      <p:sp>
        <p:nvSpPr>
          <p:cNvPr id="7174" name="Rectangle 6"/>
          <p:cNvSpPr>
            <a:spLocks noGrp="1" noChangeArrowheads="1"/>
          </p:cNvSpPr>
          <p:nvPr>
            <p:ph type="subTitle" idx="1"/>
          </p:nvPr>
        </p:nvSpPr>
        <p:spPr>
          <a:xfrm>
            <a:off x="755650" y="5373688"/>
            <a:ext cx="7920038" cy="925512"/>
          </a:xfrm>
        </p:spPr>
        <p:txBody>
          <a:bodyPr/>
          <a:lstStyle>
            <a:lvl1pPr marL="0" indent="0">
              <a:buFontTx/>
              <a:buNone/>
              <a:defRPr sz="3600">
                <a:solidFill>
                  <a:srgbClr val="FFFFFF"/>
                </a:solidFill>
              </a:defRPr>
            </a:lvl1pPr>
          </a:lstStyle>
          <a:p>
            <a:pPr lvl="0"/>
            <a:r>
              <a:rPr lang="en-US" noProof="0"/>
              <a:t>Click to edit Master subtitle style</a:t>
            </a:r>
            <a:endParaRPr lang="en-GB" noProof="0"/>
          </a:p>
        </p:txBody>
      </p:sp>
      <p:sp>
        <p:nvSpPr>
          <p:cNvPr id="7175" name="Rectangle 7"/>
          <p:cNvSpPr>
            <a:spLocks noGrp="1" noChangeArrowheads="1"/>
          </p:cNvSpPr>
          <p:nvPr>
            <p:ph type="dt" sz="half" idx="2"/>
          </p:nvPr>
        </p:nvSpPr>
        <p:spPr bwMode="auto">
          <a:xfrm>
            <a:off x="755650" y="6519863"/>
            <a:ext cx="1773238"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fld id="{A9203CC4-CA32-48F5-8F2D-E6F347AF2135}" type="datetimeFigureOut">
              <a:rPr lang="en-GB" smtClean="0"/>
              <a:t>25/04/2022</a:t>
            </a:fld>
            <a:endParaRPr lang="en-GB" dirty="0"/>
          </a:p>
        </p:txBody>
      </p:sp>
      <p:sp>
        <p:nvSpPr>
          <p:cNvPr id="7177" name="Text Box 9"/>
          <p:cNvSpPr txBox="1">
            <a:spLocks noChangeArrowheads="1"/>
          </p:cNvSpPr>
          <p:nvPr/>
        </p:nvSpPr>
        <p:spPr bwMode="auto">
          <a:xfrm>
            <a:off x="5292725" y="6519863"/>
            <a:ext cx="34464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p>
            <a:pPr algn="r">
              <a:spcBef>
                <a:spcPct val="50000"/>
              </a:spcBef>
            </a:pPr>
            <a:r>
              <a:rPr lang="en-GB" sz="1400" b="1" dirty="0">
                <a:solidFill>
                  <a:srgbClr val="FFFFFF"/>
                </a:solidFill>
              </a:rPr>
              <a:t>www.reading.ac.uk</a:t>
            </a:r>
          </a:p>
        </p:txBody>
      </p:sp>
      <p:sp>
        <p:nvSpPr>
          <p:cNvPr id="7178" name="Text Box 10"/>
          <p:cNvSpPr txBox="1">
            <a:spLocks noChangeArrowheads="1"/>
          </p:cNvSpPr>
          <p:nvPr/>
        </p:nvSpPr>
        <p:spPr bwMode="auto">
          <a:xfrm>
            <a:off x="855663" y="333375"/>
            <a:ext cx="3671887" cy="2905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endParaRPr lang="en-US" sz="1300" b="1" dirty="0">
              <a:solidFill>
                <a:srgbClr val="FFFFFF"/>
              </a:solidFill>
            </a:endParaRPr>
          </a:p>
        </p:txBody>
      </p:sp>
      <p:pic>
        <p:nvPicPr>
          <p:cNvPr id="7179" name="Picture 11" descr="Rdg Device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hidden">
          <a:xfrm>
            <a:off x="7524750" y="439738"/>
            <a:ext cx="1184275" cy="385762"/>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fade">
                                      <p:cBhvr>
                                        <p:cTn id="7" dur="2000"/>
                                        <p:tgtEl>
                                          <p:spTgt spid="7173"/>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174">
                                            <p:txEl>
                                              <p:pRg st="0" end="0"/>
                                            </p:txEl>
                                          </p:spTgt>
                                        </p:tgtEl>
                                        <p:attrNameLst>
                                          <p:attrName>style.visibility</p:attrName>
                                        </p:attrNameLst>
                                      </p:cBhvr>
                                      <p:to>
                                        <p:strVal val="visible"/>
                                      </p:to>
                                    </p:set>
                                    <p:animEffect transition="in" filter="fade">
                                      <p:cBhvr>
                                        <p:cTn id="11" dur="2000"/>
                                        <p:tgtEl>
                                          <p:spTgt spid="7174">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175"/>
                                        </p:tgtEl>
                                        <p:attrNameLst>
                                          <p:attrName>style.visibility</p:attrName>
                                        </p:attrNameLst>
                                      </p:cBhvr>
                                      <p:to>
                                        <p:strVal val="visible"/>
                                      </p:to>
                                    </p:set>
                                    <p:animEffect transition="in" filter="fade">
                                      <p:cBhvr>
                                        <p:cTn id="14" dur="2000"/>
                                        <p:tgtEl>
                                          <p:spTgt spid="717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177"/>
                                        </p:tgtEl>
                                        <p:attrNameLst>
                                          <p:attrName>style.visibility</p:attrName>
                                        </p:attrNameLst>
                                      </p:cBhvr>
                                      <p:to>
                                        <p:strVal val="visible"/>
                                      </p:to>
                                    </p:set>
                                    <p:animEffect transition="in" filter="fade">
                                      <p:cBhvr>
                                        <p:cTn id="17" dur="20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P spid="7174" grpId="0" build="p">
        <p:tmplLst>
          <p:tmpl lvl="1">
            <p:tnLst>
              <p:par>
                <p:cTn presetID="10" presetClass="entr" presetSubtype="0" fill="hold" nodeType="afterEffect">
                  <p:stCondLst>
                    <p:cond delay="0"/>
                  </p:stCondLst>
                  <p:childTnLst>
                    <p:set>
                      <p:cBhvr>
                        <p:cTn dur="1" fill="hold">
                          <p:stCondLst>
                            <p:cond delay="0"/>
                          </p:stCondLst>
                        </p:cTn>
                        <p:tgtEl>
                          <p:spTgt spid="7174"/>
                        </p:tgtEl>
                        <p:attrNameLst>
                          <p:attrName>style.visibility</p:attrName>
                        </p:attrNameLst>
                      </p:cBhvr>
                      <p:to>
                        <p:strVal val="visible"/>
                      </p:to>
                    </p:set>
                    <p:animEffect transition="in" filter="fade">
                      <p:cBhvr>
                        <p:cTn dur="2000"/>
                        <p:tgtEl>
                          <p:spTgt spid="7174"/>
                        </p:tgtEl>
                      </p:cBhvr>
                    </p:animEffect>
                  </p:childTnLst>
                </p:cTn>
              </p:par>
            </p:tnLst>
          </p:tmpl>
        </p:tmplLst>
      </p:bldP>
      <p:bldP spid="7175" grpId="0"/>
      <p:bldP spid="7177"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394406221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274638"/>
            <a:ext cx="1982787" cy="56689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55650" y="274638"/>
            <a:ext cx="5795963"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232256823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18434" name="Picture 2" descr="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6338" y="441325"/>
            <a:ext cx="1177925" cy="384175"/>
          </a:xfrm>
          <a:prstGeom prst="rect">
            <a:avLst/>
          </a:prstGeom>
          <a:noFill/>
          <a:extLst>
            <a:ext uri="{909E8E84-426E-40dd-AFC4-6F175D3DCCD1}">
              <a14:hiddenFill xmlns="" xmlns:a14="http://schemas.microsoft.com/office/drawing/2010/main">
                <a:solidFill>
                  <a:srgbClr val="FFFFFF"/>
                </a:solidFill>
              </a14:hiddenFill>
            </a:ext>
          </a:extLst>
        </p:spPr>
      </p:pic>
      <p:sp>
        <p:nvSpPr>
          <p:cNvPr id="18435" name="Rectangle 3"/>
          <p:cNvSpPr>
            <a:spLocks noChangeArrowheads="1"/>
          </p:cNvSpPr>
          <p:nvPr/>
        </p:nvSpPr>
        <p:spPr bwMode="hidden">
          <a:xfrm>
            <a:off x="0" y="0"/>
            <a:ext cx="9144000" cy="6884988"/>
          </a:xfrm>
          <a:prstGeom prst="rect">
            <a:avLst/>
          </a:prstGeom>
          <a:solidFill>
            <a:schemeClr val="bg2"/>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algn="ctr"/>
            <a:endParaRPr lang="en-US" sz="8600" dirty="0">
              <a:solidFill>
                <a:schemeClr val="bg1"/>
              </a:solidFill>
            </a:endParaRPr>
          </a:p>
        </p:txBody>
      </p:sp>
      <p:pic>
        <p:nvPicPr>
          <p:cNvPr id="18436" name="Picture 4" descr="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8"/>
            <a:ext cx="6156325" cy="6884987"/>
          </a:xfrm>
          <a:prstGeom prst="rect">
            <a:avLst/>
          </a:prstGeom>
          <a:noFill/>
          <a:extLst>
            <a:ext uri="{909E8E84-426E-40dd-AFC4-6F175D3DCCD1}">
              <a14:hiddenFill xmlns="" xmlns:a14="http://schemas.microsoft.com/office/drawing/2010/main">
                <a:solidFill>
                  <a:srgbClr val="FFFFFF"/>
                </a:solidFill>
              </a14:hiddenFill>
            </a:ext>
          </a:extLst>
        </p:spPr>
      </p:pic>
      <p:sp>
        <p:nvSpPr>
          <p:cNvPr id="18437" name="Rectangle 5"/>
          <p:cNvSpPr>
            <a:spLocks noGrp="1" noChangeArrowheads="1"/>
          </p:cNvSpPr>
          <p:nvPr>
            <p:ph type="ctrTitle"/>
          </p:nvPr>
        </p:nvSpPr>
        <p:spPr>
          <a:xfrm>
            <a:off x="755650" y="2987675"/>
            <a:ext cx="7920038" cy="2387600"/>
          </a:xfrm>
        </p:spPr>
        <p:txBody>
          <a:bodyPr wrap="square"/>
          <a:lstStyle>
            <a:lvl1pPr>
              <a:lnSpc>
                <a:spcPct val="90000"/>
              </a:lnSpc>
              <a:tabLst>
                <a:tab pos="4038600" algn="l"/>
              </a:tabLst>
              <a:defRPr sz="6000">
                <a:solidFill>
                  <a:srgbClr val="FFFFFF"/>
                </a:solidFill>
              </a:defRPr>
            </a:lvl1pPr>
          </a:lstStyle>
          <a:p>
            <a:pPr lvl="0"/>
            <a:r>
              <a:rPr lang="en-US" noProof="0"/>
              <a:t>Click to edit Master title style</a:t>
            </a:r>
            <a:endParaRPr lang="en-GB" noProof="0"/>
          </a:p>
        </p:txBody>
      </p:sp>
      <p:sp>
        <p:nvSpPr>
          <p:cNvPr id="18438" name="Rectangle 6"/>
          <p:cNvSpPr>
            <a:spLocks noGrp="1" noChangeArrowheads="1"/>
          </p:cNvSpPr>
          <p:nvPr>
            <p:ph type="subTitle" idx="1"/>
          </p:nvPr>
        </p:nvSpPr>
        <p:spPr>
          <a:xfrm>
            <a:off x="755650" y="5373688"/>
            <a:ext cx="7920038" cy="925512"/>
          </a:xfrm>
        </p:spPr>
        <p:txBody>
          <a:bodyPr/>
          <a:lstStyle>
            <a:lvl1pPr marL="0" indent="0">
              <a:buFontTx/>
              <a:buNone/>
              <a:defRPr sz="3600">
                <a:solidFill>
                  <a:srgbClr val="FFFFFF"/>
                </a:solidFill>
              </a:defRPr>
            </a:lvl1pPr>
          </a:lstStyle>
          <a:p>
            <a:pPr lvl="0"/>
            <a:r>
              <a:rPr lang="en-US" noProof="0"/>
              <a:t>Click to edit Master subtitle style</a:t>
            </a:r>
            <a:endParaRPr lang="en-GB" noProof="0"/>
          </a:p>
        </p:txBody>
      </p:sp>
      <p:sp>
        <p:nvSpPr>
          <p:cNvPr id="18439" name="Rectangle 7"/>
          <p:cNvSpPr>
            <a:spLocks noGrp="1" noChangeArrowheads="1"/>
          </p:cNvSpPr>
          <p:nvPr>
            <p:ph type="dt" sz="half" idx="2"/>
          </p:nvPr>
        </p:nvSpPr>
        <p:spPr bwMode="auto">
          <a:xfrm>
            <a:off x="755650" y="6519863"/>
            <a:ext cx="1773238"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fld id="{56952EC5-5794-43C4-BA71-71245400D22E}" type="datetime4">
              <a:rPr lang="en-GB"/>
              <a:pPr/>
              <a:t>25 April 2022</a:t>
            </a:fld>
            <a:endParaRPr lang="en-GB" dirty="0"/>
          </a:p>
        </p:txBody>
      </p:sp>
      <p:sp>
        <p:nvSpPr>
          <p:cNvPr id="18440" name="Rectangle 8"/>
          <p:cNvSpPr>
            <a:spLocks noChangeArrowheads="1"/>
          </p:cNvSpPr>
          <p:nvPr/>
        </p:nvSpPr>
        <p:spPr bwMode="auto">
          <a:xfrm>
            <a:off x="2555875" y="6519863"/>
            <a:ext cx="4392613"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en-GB" sz="1400" dirty="0">
                <a:solidFill>
                  <a:srgbClr val="FFFFFF"/>
                </a:solidFill>
              </a:rPr>
              <a:t>© University of Reading 2008</a:t>
            </a:r>
          </a:p>
        </p:txBody>
      </p:sp>
      <p:sp>
        <p:nvSpPr>
          <p:cNvPr id="18441" name="Text Box 9"/>
          <p:cNvSpPr txBox="1">
            <a:spLocks noChangeArrowheads="1"/>
          </p:cNvSpPr>
          <p:nvPr/>
        </p:nvSpPr>
        <p:spPr bwMode="auto">
          <a:xfrm>
            <a:off x="5292725" y="6519863"/>
            <a:ext cx="34464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p>
            <a:pPr algn="r">
              <a:spcBef>
                <a:spcPct val="50000"/>
              </a:spcBef>
            </a:pPr>
            <a:r>
              <a:rPr lang="en-GB" sz="1400" b="1" dirty="0">
                <a:solidFill>
                  <a:srgbClr val="FFFFFF"/>
                </a:solidFill>
              </a:rPr>
              <a:t>www.reading.ac.uk</a:t>
            </a:r>
          </a:p>
        </p:txBody>
      </p:sp>
      <p:sp>
        <p:nvSpPr>
          <p:cNvPr id="18442" name="Text Box 10"/>
          <p:cNvSpPr txBox="1">
            <a:spLocks noChangeArrowheads="1"/>
          </p:cNvSpPr>
          <p:nvPr/>
        </p:nvSpPr>
        <p:spPr bwMode="auto">
          <a:xfrm>
            <a:off x="855663" y="333375"/>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GB" b="1" dirty="0"/>
              <a:t>http://www.rdg.ac.uk/Phil/</a:t>
            </a:r>
          </a:p>
        </p:txBody>
      </p:sp>
      <p:pic>
        <p:nvPicPr>
          <p:cNvPr id="18443" name="Picture 11" descr="Rdg Device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hidden">
          <a:xfrm>
            <a:off x="7524750" y="439738"/>
            <a:ext cx="1184275" cy="385762"/>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2000"/>
                                        <p:tgtEl>
                                          <p:spTgt spid="18437"/>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8438">
                                            <p:txEl>
                                              <p:pRg st="0" end="0"/>
                                            </p:txEl>
                                          </p:spTgt>
                                        </p:tgtEl>
                                        <p:attrNameLst>
                                          <p:attrName>style.visibility</p:attrName>
                                        </p:attrNameLst>
                                      </p:cBhvr>
                                      <p:to>
                                        <p:strVal val="visible"/>
                                      </p:to>
                                    </p:set>
                                    <p:animEffect transition="in" filter="fade">
                                      <p:cBhvr>
                                        <p:cTn id="11" dur="2000"/>
                                        <p:tgtEl>
                                          <p:spTgt spid="18438">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8438">
                                            <p:txEl>
                                              <p:charRg st="36" end="36"/>
                                            </p:txEl>
                                          </p:spTgt>
                                        </p:tgtEl>
                                        <p:attrNameLst>
                                          <p:attrName>style.visibility</p:attrName>
                                        </p:attrNameLst>
                                      </p:cBhvr>
                                      <p:to>
                                        <p:strVal val="visible"/>
                                      </p:to>
                                    </p:set>
                                    <p:animEffect transition="in" filter="fade">
                                      <p:cBhvr>
                                        <p:cTn id="15" dur="2000"/>
                                        <p:tgtEl>
                                          <p:spTgt spid="18438">
                                            <p:txEl>
                                              <p:charRg st="36" end="3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439"/>
                                        </p:tgtEl>
                                        <p:attrNameLst>
                                          <p:attrName>style.visibility</p:attrName>
                                        </p:attrNameLst>
                                      </p:cBhvr>
                                      <p:to>
                                        <p:strVal val="visible"/>
                                      </p:to>
                                    </p:set>
                                    <p:animEffect transition="in" filter="fade">
                                      <p:cBhvr>
                                        <p:cTn id="18" dur="2000"/>
                                        <p:tgtEl>
                                          <p:spTgt spid="1843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440"/>
                                        </p:tgtEl>
                                        <p:attrNameLst>
                                          <p:attrName>style.visibility</p:attrName>
                                        </p:attrNameLst>
                                      </p:cBhvr>
                                      <p:to>
                                        <p:strVal val="visible"/>
                                      </p:to>
                                    </p:set>
                                    <p:animEffect transition="in" filter="fade">
                                      <p:cBhvr>
                                        <p:cTn id="21" dur="2000"/>
                                        <p:tgtEl>
                                          <p:spTgt spid="1844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441"/>
                                        </p:tgtEl>
                                        <p:attrNameLst>
                                          <p:attrName>style.visibility</p:attrName>
                                        </p:attrNameLst>
                                      </p:cBhvr>
                                      <p:to>
                                        <p:strVal val="visible"/>
                                      </p:to>
                                    </p:set>
                                    <p:animEffect transition="in" filter="fade">
                                      <p:cBhvr>
                                        <p:cTn id="24" dur="20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38" grpId="0" build="p">
        <p:tmplLst>
          <p:tmpl lvl="1">
            <p:tnLst>
              <p:par>
                <p:cTn presetID="10" presetClass="entr" presetSubtype="0" fill="hold" nodeType="afterEffect">
                  <p:stCondLst>
                    <p:cond delay="0"/>
                  </p:stCondLst>
                  <p:childTnLst>
                    <p:set>
                      <p:cBhvr>
                        <p:cTn dur="1" fill="hold">
                          <p:stCondLst>
                            <p:cond delay="0"/>
                          </p:stCondLst>
                        </p:cTn>
                        <p:tgtEl>
                          <p:spTgt spid="18438"/>
                        </p:tgtEl>
                        <p:attrNameLst>
                          <p:attrName>style.visibility</p:attrName>
                        </p:attrNameLst>
                      </p:cBhvr>
                      <p:to>
                        <p:strVal val="visible"/>
                      </p:to>
                    </p:set>
                    <p:animEffect transition="in" filter="fade">
                      <p:cBhvr>
                        <p:cTn dur="2000"/>
                        <p:tgtEl>
                          <p:spTgt spid="18438"/>
                        </p:tgtEl>
                      </p:cBhvr>
                    </p:animEffect>
                  </p:childTnLst>
                </p:cTn>
              </p:par>
            </p:tnLst>
          </p:tmpl>
        </p:tmplLst>
      </p:bldP>
      <p:bldP spid="18439" grpId="0"/>
      <p:bldP spid="18440" grpId="0"/>
      <p:bldP spid="18441"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8E489CA5-24B0-4332-9A87-590C5DF3B875}" type="slidenum">
              <a:rPr lang="en-GB"/>
              <a:pPr/>
              <a:t>‹#›</a:t>
            </a:fld>
            <a:endParaRPr lang="en-GB" dirty="0"/>
          </a:p>
        </p:txBody>
      </p:sp>
    </p:spTree>
    <p:extLst>
      <p:ext uri="{BB962C8B-B14F-4D97-AF65-F5344CB8AC3E}">
        <p14:creationId xmlns:p14="http://schemas.microsoft.com/office/powerpoint/2010/main" val="318274722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DF3FEEB9-76A1-4C5B-BCC1-8361359AA776}" type="slidenum">
              <a:rPr lang="en-GB"/>
              <a:pPr/>
              <a:t>‹#›</a:t>
            </a:fld>
            <a:endParaRPr lang="en-GB" dirty="0"/>
          </a:p>
        </p:txBody>
      </p:sp>
    </p:spTree>
    <p:extLst>
      <p:ext uri="{BB962C8B-B14F-4D97-AF65-F5344CB8AC3E}">
        <p14:creationId xmlns:p14="http://schemas.microsoft.com/office/powerpoint/2010/main" val="14924316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55650"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97425"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6EDA42BE-493B-4032-986C-6FBCA7ADFE36}" type="slidenum">
              <a:rPr lang="en-GB"/>
              <a:pPr/>
              <a:t>‹#›</a:t>
            </a:fld>
            <a:endParaRPr lang="en-GB" dirty="0"/>
          </a:p>
        </p:txBody>
      </p:sp>
    </p:spTree>
    <p:extLst>
      <p:ext uri="{BB962C8B-B14F-4D97-AF65-F5344CB8AC3E}">
        <p14:creationId xmlns:p14="http://schemas.microsoft.com/office/powerpoint/2010/main" val="260805156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4C0BFCD8-7A1A-48A6-B772-675C0A7E246D}" type="slidenum">
              <a:rPr lang="en-GB"/>
              <a:pPr/>
              <a:t>‹#›</a:t>
            </a:fld>
            <a:endParaRPr lang="en-GB" dirty="0"/>
          </a:p>
        </p:txBody>
      </p:sp>
    </p:spTree>
    <p:extLst>
      <p:ext uri="{BB962C8B-B14F-4D97-AF65-F5344CB8AC3E}">
        <p14:creationId xmlns:p14="http://schemas.microsoft.com/office/powerpoint/2010/main" val="391449869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37AB57EF-ED38-47A0-8FF6-60C473CF3875}" type="slidenum">
              <a:rPr lang="en-GB"/>
              <a:pPr/>
              <a:t>‹#›</a:t>
            </a:fld>
            <a:endParaRPr lang="en-GB" dirty="0"/>
          </a:p>
        </p:txBody>
      </p:sp>
    </p:spTree>
    <p:extLst>
      <p:ext uri="{BB962C8B-B14F-4D97-AF65-F5344CB8AC3E}">
        <p14:creationId xmlns:p14="http://schemas.microsoft.com/office/powerpoint/2010/main" val="20602894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6FBCFF4-98ED-4FB7-A54C-588C362CCCB1}" type="slidenum">
              <a:rPr lang="en-GB"/>
              <a:pPr/>
              <a:t>‹#›</a:t>
            </a:fld>
            <a:endParaRPr lang="en-GB" dirty="0"/>
          </a:p>
        </p:txBody>
      </p:sp>
    </p:spTree>
    <p:extLst>
      <p:ext uri="{BB962C8B-B14F-4D97-AF65-F5344CB8AC3E}">
        <p14:creationId xmlns:p14="http://schemas.microsoft.com/office/powerpoint/2010/main" val="36306004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02F3717-44BD-4D7E-84E7-035C7B84166C}" type="slidenum">
              <a:rPr lang="en-GB"/>
              <a:pPr/>
              <a:t>‹#›</a:t>
            </a:fld>
            <a:endParaRPr lang="en-GB" dirty="0"/>
          </a:p>
        </p:txBody>
      </p:sp>
    </p:spTree>
    <p:extLst>
      <p:ext uri="{BB962C8B-B14F-4D97-AF65-F5344CB8AC3E}">
        <p14:creationId xmlns:p14="http://schemas.microsoft.com/office/powerpoint/2010/main" val="123504555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a:xfrm>
            <a:off x="8244408" y="6519863"/>
            <a:ext cx="504305" cy="476250"/>
          </a:xfrm>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222445262"/>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2807B41E-5918-4845-BB37-A7CB9A22D308}" type="slidenum">
              <a:rPr lang="en-GB"/>
              <a:pPr/>
              <a:t>‹#›</a:t>
            </a:fld>
            <a:endParaRPr lang="en-GB" dirty="0"/>
          </a:p>
        </p:txBody>
      </p:sp>
    </p:spTree>
    <p:extLst>
      <p:ext uri="{BB962C8B-B14F-4D97-AF65-F5344CB8AC3E}">
        <p14:creationId xmlns:p14="http://schemas.microsoft.com/office/powerpoint/2010/main" val="1792961985"/>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4B3726F4-B43D-48EF-9D40-6D7CADA679F7}" type="slidenum">
              <a:rPr lang="en-GB"/>
              <a:pPr/>
              <a:t>‹#›</a:t>
            </a:fld>
            <a:endParaRPr lang="en-GB" dirty="0"/>
          </a:p>
        </p:txBody>
      </p:sp>
    </p:spTree>
    <p:extLst>
      <p:ext uri="{BB962C8B-B14F-4D97-AF65-F5344CB8AC3E}">
        <p14:creationId xmlns:p14="http://schemas.microsoft.com/office/powerpoint/2010/main" val="287409771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274638"/>
            <a:ext cx="1982787" cy="56689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55650" y="274638"/>
            <a:ext cx="5795963"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01B0A5A1-A795-46D9-AB67-0ECCE761DC51}" type="slidenum">
              <a:rPr lang="en-GB"/>
              <a:pPr/>
              <a:t>‹#›</a:t>
            </a:fld>
            <a:endParaRPr lang="en-GB" dirty="0"/>
          </a:p>
        </p:txBody>
      </p:sp>
    </p:spTree>
    <p:extLst>
      <p:ext uri="{BB962C8B-B14F-4D97-AF65-F5344CB8AC3E}">
        <p14:creationId xmlns:p14="http://schemas.microsoft.com/office/powerpoint/2010/main" val="109757792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20482" name="Picture 2" descr="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6338" y="441325"/>
            <a:ext cx="1177925" cy="384175"/>
          </a:xfrm>
          <a:prstGeom prst="rect">
            <a:avLst/>
          </a:prstGeom>
          <a:noFill/>
          <a:extLst>
            <a:ext uri="{909E8E84-426E-40dd-AFC4-6F175D3DCCD1}">
              <a14:hiddenFill xmlns="" xmlns:a14="http://schemas.microsoft.com/office/drawing/2010/main">
                <a:solidFill>
                  <a:srgbClr val="FFFFFF"/>
                </a:solidFill>
              </a14:hiddenFill>
            </a:ext>
          </a:extLst>
        </p:spPr>
      </p:pic>
      <p:sp>
        <p:nvSpPr>
          <p:cNvPr id="20483" name="Rectangle 3"/>
          <p:cNvSpPr>
            <a:spLocks noChangeArrowheads="1"/>
          </p:cNvSpPr>
          <p:nvPr/>
        </p:nvSpPr>
        <p:spPr bwMode="hidden">
          <a:xfrm>
            <a:off x="0" y="0"/>
            <a:ext cx="9144000" cy="6884988"/>
          </a:xfrm>
          <a:prstGeom prst="rect">
            <a:avLst/>
          </a:prstGeom>
          <a:solidFill>
            <a:schemeClr val="bg2"/>
          </a:soli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pPr algn="ctr"/>
            <a:endParaRPr lang="en-US" sz="8600" dirty="0">
              <a:solidFill>
                <a:schemeClr val="bg1"/>
              </a:solidFill>
            </a:endParaRPr>
          </a:p>
        </p:txBody>
      </p:sp>
      <p:pic>
        <p:nvPicPr>
          <p:cNvPr id="20484" name="Picture 4" descr="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88"/>
            <a:ext cx="6156325" cy="6884987"/>
          </a:xfrm>
          <a:prstGeom prst="rect">
            <a:avLst/>
          </a:prstGeom>
          <a:noFill/>
          <a:extLst>
            <a:ext uri="{909E8E84-426E-40dd-AFC4-6F175D3DCCD1}">
              <a14:hiddenFill xmlns="" xmlns:a14="http://schemas.microsoft.com/office/drawing/2010/main">
                <a:solidFill>
                  <a:srgbClr val="FFFFFF"/>
                </a:solidFill>
              </a14:hiddenFill>
            </a:ext>
          </a:extLst>
        </p:spPr>
      </p:pic>
      <p:sp>
        <p:nvSpPr>
          <p:cNvPr id="20485" name="Rectangle 5"/>
          <p:cNvSpPr>
            <a:spLocks noGrp="1" noChangeArrowheads="1"/>
          </p:cNvSpPr>
          <p:nvPr>
            <p:ph type="ctrTitle"/>
          </p:nvPr>
        </p:nvSpPr>
        <p:spPr>
          <a:xfrm>
            <a:off x="755650" y="2987675"/>
            <a:ext cx="7920038" cy="2387600"/>
          </a:xfrm>
        </p:spPr>
        <p:txBody>
          <a:bodyPr wrap="square"/>
          <a:lstStyle>
            <a:lvl1pPr>
              <a:lnSpc>
                <a:spcPct val="90000"/>
              </a:lnSpc>
              <a:tabLst>
                <a:tab pos="4038600" algn="l"/>
              </a:tabLst>
              <a:defRPr sz="6000">
                <a:solidFill>
                  <a:srgbClr val="FFFFFF"/>
                </a:solidFill>
              </a:defRPr>
            </a:lvl1pPr>
          </a:lstStyle>
          <a:p>
            <a:pPr lvl="0"/>
            <a:r>
              <a:rPr lang="en-US" noProof="0"/>
              <a:t>Click to edit Master title style</a:t>
            </a:r>
            <a:endParaRPr lang="en-GB" noProof="0"/>
          </a:p>
        </p:txBody>
      </p:sp>
      <p:sp>
        <p:nvSpPr>
          <p:cNvPr id="20486" name="Rectangle 6"/>
          <p:cNvSpPr>
            <a:spLocks noGrp="1" noChangeArrowheads="1"/>
          </p:cNvSpPr>
          <p:nvPr>
            <p:ph type="subTitle" idx="1"/>
          </p:nvPr>
        </p:nvSpPr>
        <p:spPr>
          <a:xfrm>
            <a:off x="755650" y="5373688"/>
            <a:ext cx="7920038" cy="925512"/>
          </a:xfrm>
        </p:spPr>
        <p:txBody>
          <a:bodyPr/>
          <a:lstStyle>
            <a:lvl1pPr marL="0" indent="0">
              <a:buFontTx/>
              <a:buNone/>
              <a:defRPr sz="3600">
                <a:solidFill>
                  <a:srgbClr val="FFFFFF"/>
                </a:solidFill>
              </a:defRPr>
            </a:lvl1pPr>
          </a:lstStyle>
          <a:p>
            <a:pPr lvl="0"/>
            <a:r>
              <a:rPr lang="en-US" noProof="0"/>
              <a:t>Click to edit Master subtitle style</a:t>
            </a:r>
            <a:endParaRPr lang="en-GB" noProof="0"/>
          </a:p>
        </p:txBody>
      </p:sp>
      <p:sp>
        <p:nvSpPr>
          <p:cNvPr id="20487" name="Rectangle 7"/>
          <p:cNvSpPr>
            <a:spLocks noGrp="1" noChangeArrowheads="1"/>
          </p:cNvSpPr>
          <p:nvPr>
            <p:ph type="dt" sz="half" idx="2"/>
          </p:nvPr>
        </p:nvSpPr>
        <p:spPr bwMode="auto">
          <a:xfrm>
            <a:off x="755650" y="6519863"/>
            <a:ext cx="1773238"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FFFFFF"/>
                </a:solidFill>
              </a:defRPr>
            </a:lvl1pPr>
          </a:lstStyle>
          <a:p>
            <a:fld id="{AB21CCA5-82AF-4AFA-A1C7-E898B7070CDA}" type="datetime4">
              <a:rPr lang="en-GB"/>
              <a:pPr/>
              <a:t>25 April 2022</a:t>
            </a:fld>
            <a:endParaRPr lang="en-GB" dirty="0"/>
          </a:p>
        </p:txBody>
      </p:sp>
      <p:sp>
        <p:nvSpPr>
          <p:cNvPr id="20488" name="Rectangle 8"/>
          <p:cNvSpPr>
            <a:spLocks noChangeArrowheads="1"/>
          </p:cNvSpPr>
          <p:nvPr/>
        </p:nvSpPr>
        <p:spPr bwMode="auto">
          <a:xfrm>
            <a:off x="2555875" y="6519863"/>
            <a:ext cx="4392613"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en-GB" sz="1400" dirty="0">
                <a:solidFill>
                  <a:srgbClr val="FFFFFF"/>
                </a:solidFill>
              </a:rPr>
              <a:t>© University of Reading 2008</a:t>
            </a:r>
          </a:p>
        </p:txBody>
      </p:sp>
      <p:sp>
        <p:nvSpPr>
          <p:cNvPr id="20489" name="Text Box 9"/>
          <p:cNvSpPr txBox="1">
            <a:spLocks noChangeArrowheads="1"/>
          </p:cNvSpPr>
          <p:nvPr/>
        </p:nvSpPr>
        <p:spPr bwMode="auto">
          <a:xfrm>
            <a:off x="5292725" y="6519863"/>
            <a:ext cx="3446463"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p>
            <a:pPr algn="r">
              <a:spcBef>
                <a:spcPct val="50000"/>
              </a:spcBef>
            </a:pPr>
            <a:r>
              <a:rPr lang="en-GB" sz="1400" b="1" dirty="0">
                <a:solidFill>
                  <a:srgbClr val="FFFFFF"/>
                </a:solidFill>
              </a:rPr>
              <a:t>www.reading.ac.uk</a:t>
            </a:r>
          </a:p>
        </p:txBody>
      </p:sp>
      <p:sp>
        <p:nvSpPr>
          <p:cNvPr id="20490" name="Text Box 10"/>
          <p:cNvSpPr txBox="1">
            <a:spLocks noChangeArrowheads="1"/>
          </p:cNvSpPr>
          <p:nvPr/>
        </p:nvSpPr>
        <p:spPr bwMode="auto">
          <a:xfrm>
            <a:off x="855663" y="333375"/>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pPr>
            <a:r>
              <a:rPr lang="en-GB" b="1" dirty="0"/>
              <a:t>http://www.rdg.ac.uk/Phil/</a:t>
            </a:r>
          </a:p>
        </p:txBody>
      </p:sp>
      <p:pic>
        <p:nvPicPr>
          <p:cNvPr id="20491" name="Picture 11" descr="Rdg Device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hidden">
          <a:xfrm>
            <a:off x="7524750" y="439738"/>
            <a:ext cx="1184275" cy="385762"/>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fade">
                                      <p:cBhvr>
                                        <p:cTn id="7" dur="2000"/>
                                        <p:tgtEl>
                                          <p:spTgt spid="20485"/>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0486">
                                            <p:txEl>
                                              <p:pRg st="0" end="0"/>
                                            </p:txEl>
                                          </p:spTgt>
                                        </p:tgtEl>
                                        <p:attrNameLst>
                                          <p:attrName>style.visibility</p:attrName>
                                        </p:attrNameLst>
                                      </p:cBhvr>
                                      <p:to>
                                        <p:strVal val="visible"/>
                                      </p:to>
                                    </p:set>
                                    <p:animEffect transition="in" filter="fade">
                                      <p:cBhvr>
                                        <p:cTn id="11" dur="2000"/>
                                        <p:tgtEl>
                                          <p:spTgt spid="20486">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0486">
                                            <p:txEl>
                                              <p:charRg st="36" end="36"/>
                                            </p:txEl>
                                          </p:spTgt>
                                        </p:tgtEl>
                                        <p:attrNameLst>
                                          <p:attrName>style.visibility</p:attrName>
                                        </p:attrNameLst>
                                      </p:cBhvr>
                                      <p:to>
                                        <p:strVal val="visible"/>
                                      </p:to>
                                    </p:set>
                                    <p:animEffect transition="in" filter="fade">
                                      <p:cBhvr>
                                        <p:cTn id="15" dur="2000"/>
                                        <p:tgtEl>
                                          <p:spTgt spid="20486">
                                            <p:txEl>
                                              <p:charRg st="36" end="3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487"/>
                                        </p:tgtEl>
                                        <p:attrNameLst>
                                          <p:attrName>style.visibility</p:attrName>
                                        </p:attrNameLst>
                                      </p:cBhvr>
                                      <p:to>
                                        <p:strVal val="visible"/>
                                      </p:to>
                                    </p:set>
                                    <p:animEffect transition="in" filter="fade">
                                      <p:cBhvr>
                                        <p:cTn id="18" dur="2000"/>
                                        <p:tgtEl>
                                          <p:spTgt spid="2048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488"/>
                                        </p:tgtEl>
                                        <p:attrNameLst>
                                          <p:attrName>style.visibility</p:attrName>
                                        </p:attrNameLst>
                                      </p:cBhvr>
                                      <p:to>
                                        <p:strVal val="visible"/>
                                      </p:to>
                                    </p:set>
                                    <p:animEffect transition="in" filter="fade">
                                      <p:cBhvr>
                                        <p:cTn id="21" dur="2000"/>
                                        <p:tgtEl>
                                          <p:spTgt spid="2048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489"/>
                                        </p:tgtEl>
                                        <p:attrNameLst>
                                          <p:attrName>style.visibility</p:attrName>
                                        </p:attrNameLst>
                                      </p:cBhvr>
                                      <p:to>
                                        <p:strVal val="visible"/>
                                      </p:to>
                                    </p:set>
                                    <p:animEffect transition="in" filter="fade">
                                      <p:cBhvr>
                                        <p:cTn id="24" dur="20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6" grpId="0" build="p">
        <p:tmplLst>
          <p:tmpl lvl="1">
            <p:tnLst>
              <p:par>
                <p:cTn presetID="10" presetClass="entr" presetSubtype="0" fill="hold" nodeType="afterEffect">
                  <p:stCondLst>
                    <p:cond delay="0"/>
                  </p:stCondLst>
                  <p:childTnLst>
                    <p:set>
                      <p:cBhvr>
                        <p:cTn dur="1" fill="hold">
                          <p:stCondLst>
                            <p:cond delay="0"/>
                          </p:stCondLst>
                        </p:cTn>
                        <p:tgtEl>
                          <p:spTgt spid="20486"/>
                        </p:tgtEl>
                        <p:attrNameLst>
                          <p:attrName>style.visibility</p:attrName>
                        </p:attrNameLst>
                      </p:cBhvr>
                      <p:to>
                        <p:strVal val="visible"/>
                      </p:to>
                    </p:set>
                    <p:animEffect transition="in" filter="fade">
                      <p:cBhvr>
                        <p:cTn dur="2000"/>
                        <p:tgtEl>
                          <p:spTgt spid="20486"/>
                        </p:tgtEl>
                      </p:cBhvr>
                    </p:animEffect>
                  </p:childTnLst>
                </p:cTn>
              </p:par>
            </p:tnLst>
          </p:tmpl>
        </p:tmplLst>
      </p:bldP>
      <p:bldP spid="20487" grpId="0"/>
      <p:bldP spid="20488" grpId="0"/>
      <p:bldP spid="20489"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0AD53C81-212A-4E13-9E5B-14743FC1A691}" type="slidenum">
              <a:rPr lang="en-GB"/>
              <a:pPr/>
              <a:t>‹#›</a:t>
            </a:fld>
            <a:endParaRPr lang="en-GB" dirty="0"/>
          </a:p>
        </p:txBody>
      </p:sp>
    </p:spTree>
    <p:extLst>
      <p:ext uri="{BB962C8B-B14F-4D97-AF65-F5344CB8AC3E}">
        <p14:creationId xmlns:p14="http://schemas.microsoft.com/office/powerpoint/2010/main" val="346382473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1A4CD6B-C879-4030-AC45-28AC175E313E}" type="slidenum">
              <a:rPr lang="en-GB"/>
              <a:pPr/>
              <a:t>‹#›</a:t>
            </a:fld>
            <a:endParaRPr lang="en-GB" dirty="0"/>
          </a:p>
        </p:txBody>
      </p:sp>
    </p:spTree>
    <p:extLst>
      <p:ext uri="{BB962C8B-B14F-4D97-AF65-F5344CB8AC3E}">
        <p14:creationId xmlns:p14="http://schemas.microsoft.com/office/powerpoint/2010/main" val="71443073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55650"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97425"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2369EA1F-2121-4565-BF3B-85EEE7AEADB2}" type="slidenum">
              <a:rPr lang="en-GB"/>
              <a:pPr/>
              <a:t>‹#›</a:t>
            </a:fld>
            <a:endParaRPr lang="en-GB" dirty="0"/>
          </a:p>
        </p:txBody>
      </p:sp>
    </p:spTree>
    <p:extLst>
      <p:ext uri="{BB962C8B-B14F-4D97-AF65-F5344CB8AC3E}">
        <p14:creationId xmlns:p14="http://schemas.microsoft.com/office/powerpoint/2010/main" val="165423555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5EDB5FA6-FB1A-44A6-8DFD-A1B5C2AABA9F}" type="slidenum">
              <a:rPr lang="en-GB"/>
              <a:pPr/>
              <a:t>‹#›</a:t>
            </a:fld>
            <a:endParaRPr lang="en-GB" dirty="0"/>
          </a:p>
        </p:txBody>
      </p:sp>
    </p:spTree>
    <p:extLst>
      <p:ext uri="{BB962C8B-B14F-4D97-AF65-F5344CB8AC3E}">
        <p14:creationId xmlns:p14="http://schemas.microsoft.com/office/powerpoint/2010/main" val="140885663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CADFBD4B-BBE1-404B-89EE-AC53490F49AA}" type="slidenum">
              <a:rPr lang="en-GB"/>
              <a:pPr/>
              <a:t>‹#›</a:t>
            </a:fld>
            <a:endParaRPr lang="en-GB" dirty="0"/>
          </a:p>
        </p:txBody>
      </p:sp>
    </p:spTree>
    <p:extLst>
      <p:ext uri="{BB962C8B-B14F-4D97-AF65-F5344CB8AC3E}">
        <p14:creationId xmlns:p14="http://schemas.microsoft.com/office/powerpoint/2010/main" val="3724897274"/>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743BED3-7BA3-4833-8F13-5614A1463BFA}" type="slidenum">
              <a:rPr lang="en-GB"/>
              <a:pPr/>
              <a:t>‹#›</a:t>
            </a:fld>
            <a:endParaRPr lang="en-GB" dirty="0"/>
          </a:p>
        </p:txBody>
      </p:sp>
    </p:spTree>
    <p:extLst>
      <p:ext uri="{BB962C8B-B14F-4D97-AF65-F5344CB8AC3E}">
        <p14:creationId xmlns:p14="http://schemas.microsoft.com/office/powerpoint/2010/main" val="275578315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1977807874"/>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A6698EB-137B-4182-8C6F-51249E2AA0DF}" type="slidenum">
              <a:rPr lang="en-GB"/>
              <a:pPr/>
              <a:t>‹#›</a:t>
            </a:fld>
            <a:endParaRPr lang="en-GB" dirty="0"/>
          </a:p>
        </p:txBody>
      </p:sp>
    </p:spTree>
    <p:extLst>
      <p:ext uri="{BB962C8B-B14F-4D97-AF65-F5344CB8AC3E}">
        <p14:creationId xmlns:p14="http://schemas.microsoft.com/office/powerpoint/2010/main" val="175353017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7CBC219D-9158-476D-8C15-C0052E83AE32}" type="slidenum">
              <a:rPr lang="en-GB"/>
              <a:pPr/>
              <a:t>‹#›</a:t>
            </a:fld>
            <a:endParaRPr lang="en-GB" dirty="0"/>
          </a:p>
        </p:txBody>
      </p:sp>
    </p:spTree>
    <p:extLst>
      <p:ext uri="{BB962C8B-B14F-4D97-AF65-F5344CB8AC3E}">
        <p14:creationId xmlns:p14="http://schemas.microsoft.com/office/powerpoint/2010/main" val="26588867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E958D26B-8B66-4274-AF07-29F858E1F134}" type="slidenum">
              <a:rPr lang="en-GB"/>
              <a:pPr/>
              <a:t>‹#›</a:t>
            </a:fld>
            <a:endParaRPr lang="en-GB" dirty="0"/>
          </a:p>
        </p:txBody>
      </p:sp>
    </p:spTree>
    <p:extLst>
      <p:ext uri="{BB962C8B-B14F-4D97-AF65-F5344CB8AC3E}">
        <p14:creationId xmlns:p14="http://schemas.microsoft.com/office/powerpoint/2010/main" val="2060055862"/>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274638"/>
            <a:ext cx="1982787" cy="56689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55650" y="274638"/>
            <a:ext cx="5795963"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C665EE99-28A7-4C32-8B16-5F5F03E3C6F8}" type="slidenum">
              <a:rPr lang="en-GB"/>
              <a:pPr/>
              <a:t>‹#›</a:t>
            </a:fld>
            <a:endParaRPr lang="en-GB" dirty="0"/>
          </a:p>
        </p:txBody>
      </p:sp>
    </p:spTree>
    <p:extLst>
      <p:ext uri="{BB962C8B-B14F-4D97-AF65-F5344CB8AC3E}">
        <p14:creationId xmlns:p14="http://schemas.microsoft.com/office/powerpoint/2010/main" val="16281448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55650"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97425" y="1600200"/>
            <a:ext cx="38893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202198193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33639103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354401628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383450300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426964015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7754D1C-082D-43C7-B80D-CCB290283707}" type="slidenum">
              <a:rPr lang="en-GB" smtClean="0"/>
              <a:t>‹#›</a:t>
            </a:fld>
            <a:endParaRPr lang="en-GB" dirty="0"/>
          </a:p>
        </p:txBody>
      </p:sp>
    </p:spTree>
    <p:extLst>
      <p:ext uri="{BB962C8B-B14F-4D97-AF65-F5344CB8AC3E}">
        <p14:creationId xmlns:p14="http://schemas.microsoft.com/office/powerpoint/2010/main" val="315551559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descr="Device-blac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24750" y="438150"/>
            <a:ext cx="1184275" cy="387350"/>
          </a:xfrm>
          <a:prstGeom prst="rect">
            <a:avLst/>
          </a:prstGeom>
          <a:noFill/>
          <a:extLst>
            <a:ext uri="{909E8E84-426E-40dd-AFC4-6F175D3DCCD1}">
              <a14:hiddenFill xmlns="" xmlns:a14="http://schemas.microsoft.com/office/drawing/2010/main">
                <a:solidFill>
                  <a:srgbClr val="FFFFFF"/>
                </a:solidFill>
              </a14:hiddenFill>
            </a:ext>
          </a:extLst>
        </p:spPr>
      </p:pic>
      <p:sp>
        <p:nvSpPr>
          <p:cNvPr id="6147" name="Rectangle 3"/>
          <p:cNvSpPr>
            <a:spLocks noGrp="1" noChangeArrowheads="1"/>
          </p:cNvSpPr>
          <p:nvPr>
            <p:ph type="title"/>
          </p:nvPr>
        </p:nvSpPr>
        <p:spPr bwMode="auto">
          <a:xfrm>
            <a:off x="755650" y="274638"/>
            <a:ext cx="619283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p>
            <a:pPr lvl="0"/>
            <a:r>
              <a:rPr lang="en-US"/>
              <a:t>Click to edit Master title style</a:t>
            </a:r>
            <a:endParaRPr lang="en-GB"/>
          </a:p>
        </p:txBody>
      </p:sp>
      <p:sp>
        <p:nvSpPr>
          <p:cNvPr id="6148" name="Rectangle 4"/>
          <p:cNvSpPr>
            <a:spLocks noGrp="1" noChangeArrowheads="1"/>
          </p:cNvSpPr>
          <p:nvPr>
            <p:ph type="body" idx="1"/>
          </p:nvPr>
        </p:nvSpPr>
        <p:spPr bwMode="auto">
          <a:xfrm>
            <a:off x="755650" y="1600200"/>
            <a:ext cx="7931150" cy="434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149" name="Rectangle 5"/>
          <p:cNvSpPr>
            <a:spLocks noGrp="1" noChangeArrowheads="1"/>
          </p:cNvSpPr>
          <p:nvPr>
            <p:ph type="sldNum" sz="quarter" idx="4"/>
          </p:nvPr>
        </p:nvSpPr>
        <p:spPr bwMode="auto">
          <a:xfrm>
            <a:off x="8072438" y="6519863"/>
            <a:ext cx="67627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7754D1C-082D-43C7-B80D-CCB290283707}" type="slidenum">
              <a:rPr lang="en-GB" smtClean="0"/>
              <a:t>‹#›</a:t>
            </a:fld>
            <a:endParaRPr lang="en-GB" dirty="0"/>
          </a:p>
        </p:txBody>
      </p:sp>
      <p:sp>
        <p:nvSpPr>
          <p:cNvPr id="6150" name="Rectangle 6"/>
          <p:cNvSpPr>
            <a:spLocks noChangeArrowheads="1"/>
          </p:cNvSpPr>
          <p:nvPr/>
        </p:nvSpPr>
        <p:spPr bwMode="auto">
          <a:xfrm>
            <a:off x="755650" y="6519863"/>
            <a:ext cx="63373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sz="1400" dirty="0"/>
          </a:p>
        </p:txBody>
      </p:sp>
      <p:pic>
        <p:nvPicPr>
          <p:cNvPr id="6151" name="Picture 7" descr="Device-win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hidden">
          <a:xfrm>
            <a:off x="7524750" y="438150"/>
            <a:ext cx="1184275" cy="385763"/>
          </a:xfrm>
          <a:prstGeom prst="rect">
            <a:avLst/>
          </a:prstGeom>
          <a:solidFill>
            <a:schemeClr val="accent1"/>
          </a:solidFill>
        </p:spPr>
      </p:pic>
      <p:pic>
        <p:nvPicPr>
          <p:cNvPr id="6152" name="Picture 8" descr="Device-whit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hidden">
          <a:xfrm>
            <a:off x="7524750" y="438150"/>
            <a:ext cx="1184275" cy="38735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6153" name="AutoShape 9">
            <a:hlinkClick r:id="" action="ppaction://hlinkshowjump?jump=firstslide" highlightClick="1"/>
          </p:cNvPr>
          <p:cNvSpPr>
            <a:spLocks noChangeArrowheads="1"/>
          </p:cNvSpPr>
          <p:nvPr/>
        </p:nvSpPr>
        <p:spPr bwMode="auto">
          <a:xfrm>
            <a:off x="323850" y="-242888"/>
            <a:ext cx="720725" cy="719138"/>
          </a:xfrm>
          <a:prstGeom prst="actionButtonHom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1000"/>
                                        <p:tgtEl>
                                          <p:spTgt spid="6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8">
                                            <p:txEl>
                                              <p:pRg st="0" end="0"/>
                                            </p:txEl>
                                          </p:spTgt>
                                        </p:tgtEl>
                                        <p:attrNameLst>
                                          <p:attrName>style.visibility</p:attrName>
                                        </p:attrNameLst>
                                      </p:cBhvr>
                                      <p:to>
                                        <p:strVal val="visible"/>
                                      </p:to>
                                    </p:set>
                                    <p:animEffect transition="in" filter="fade">
                                      <p:cBhvr>
                                        <p:cTn id="12" dur="1000"/>
                                        <p:tgtEl>
                                          <p:spTgt spid="614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8">
                                            <p:txEl>
                                              <p:pRg st="1" end="1"/>
                                            </p:txEl>
                                          </p:spTgt>
                                        </p:tgtEl>
                                        <p:attrNameLst>
                                          <p:attrName>style.visibility</p:attrName>
                                        </p:attrNameLst>
                                      </p:cBhvr>
                                      <p:to>
                                        <p:strVal val="visible"/>
                                      </p:to>
                                    </p:set>
                                    <p:animEffect transition="in" filter="fade">
                                      <p:cBhvr>
                                        <p:cTn id="17" dur="1000"/>
                                        <p:tgtEl>
                                          <p:spTgt spid="614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8">
                                            <p:txEl>
                                              <p:pRg st="2" end="2"/>
                                            </p:txEl>
                                          </p:spTgt>
                                        </p:tgtEl>
                                        <p:attrNameLst>
                                          <p:attrName>style.visibility</p:attrName>
                                        </p:attrNameLst>
                                      </p:cBhvr>
                                      <p:to>
                                        <p:strVal val="visible"/>
                                      </p:to>
                                    </p:set>
                                    <p:animEffect transition="in" filter="fade">
                                      <p:cBhvr>
                                        <p:cTn id="22" dur="1000"/>
                                        <p:tgtEl>
                                          <p:spTgt spid="614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8">
                                            <p:txEl>
                                              <p:pRg st="3" end="3"/>
                                            </p:txEl>
                                          </p:spTgt>
                                        </p:tgtEl>
                                        <p:attrNameLst>
                                          <p:attrName>style.visibility</p:attrName>
                                        </p:attrNameLst>
                                      </p:cBhvr>
                                      <p:to>
                                        <p:strVal val="visible"/>
                                      </p:to>
                                    </p:set>
                                    <p:animEffect transition="in" filter="fade">
                                      <p:cBhvr>
                                        <p:cTn id="27" dur="1000"/>
                                        <p:tgtEl>
                                          <p:spTgt spid="614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8">
                                            <p:txEl>
                                              <p:pRg st="4" end="4"/>
                                            </p:txEl>
                                          </p:spTgt>
                                        </p:tgtEl>
                                        <p:attrNameLst>
                                          <p:attrName>style.visibility</p:attrName>
                                        </p:attrNameLst>
                                      </p:cBhvr>
                                      <p:to>
                                        <p:strVal val="visible"/>
                                      </p:to>
                                    </p:set>
                                    <p:animEffect transition="in" filter="fade">
                                      <p:cBhvr>
                                        <p:cTn id="32" dur="1000"/>
                                        <p:tgtEl>
                                          <p:spTgt spid="61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6148" grpId="0" build="p" bldLvl="5">
        <p:tmplLst>
          <p:tmpl lvl="1">
            <p:tnLst>
              <p:par>
                <p:cTn presetID="10" presetClass="entr" presetSubtype="0"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fade">
                      <p:cBhvr>
                        <p:cTn dur="1000"/>
                        <p:tgtEl>
                          <p:spTgt spid="614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fade">
                      <p:cBhvr>
                        <p:cTn dur="1000"/>
                        <p:tgtEl>
                          <p:spTgt spid="614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fade">
                      <p:cBhvr>
                        <p:cTn dur="1000"/>
                        <p:tgtEl>
                          <p:spTgt spid="614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fade">
                      <p:cBhvr>
                        <p:cTn dur="1000"/>
                        <p:tgtEl>
                          <p:spTgt spid="614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6148"/>
                        </p:tgtEl>
                        <p:attrNameLst>
                          <p:attrName>style.visibility</p:attrName>
                        </p:attrNameLst>
                      </p:cBhvr>
                      <p:to>
                        <p:strVal val="visible"/>
                      </p:to>
                    </p:set>
                    <p:animEffect transition="in" filter="fade">
                      <p:cBhvr>
                        <p:cTn dur="1000"/>
                        <p:tgtEl>
                          <p:spTgt spid="6148"/>
                        </p:tgtEl>
                      </p:cBhvr>
                    </p:animEffect>
                  </p:childTnLst>
                </p:cTn>
              </p:par>
            </p:tnLst>
          </p:tmpl>
        </p:tmplLst>
      </p:bldP>
    </p:bld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Rdg Vesta" pitchFamily="2" charset="0"/>
        </a:defRPr>
      </a:lvl2pPr>
      <a:lvl3pPr algn="l" rtl="0" eaLnBrk="1" fontAlgn="base" hangingPunct="1">
        <a:spcBef>
          <a:spcPct val="0"/>
        </a:spcBef>
        <a:spcAft>
          <a:spcPct val="0"/>
        </a:spcAft>
        <a:defRPr sz="3600">
          <a:solidFill>
            <a:schemeClr val="tx2"/>
          </a:solidFill>
          <a:latin typeface="Rdg Vesta" pitchFamily="2" charset="0"/>
        </a:defRPr>
      </a:lvl3pPr>
      <a:lvl4pPr algn="l" rtl="0" eaLnBrk="1" fontAlgn="base" hangingPunct="1">
        <a:spcBef>
          <a:spcPct val="0"/>
        </a:spcBef>
        <a:spcAft>
          <a:spcPct val="0"/>
        </a:spcAft>
        <a:defRPr sz="3600">
          <a:solidFill>
            <a:schemeClr val="tx2"/>
          </a:solidFill>
          <a:latin typeface="Rdg Vesta" pitchFamily="2" charset="0"/>
        </a:defRPr>
      </a:lvl4pPr>
      <a:lvl5pPr algn="l" rtl="0" eaLnBrk="1" fontAlgn="base" hangingPunct="1">
        <a:spcBef>
          <a:spcPct val="0"/>
        </a:spcBef>
        <a:spcAft>
          <a:spcPct val="0"/>
        </a:spcAft>
        <a:defRPr sz="3600">
          <a:solidFill>
            <a:schemeClr val="tx2"/>
          </a:solidFill>
          <a:latin typeface="Rdg Vesta" pitchFamily="2" charset="0"/>
        </a:defRPr>
      </a:lvl5pPr>
      <a:lvl6pPr marL="457200" algn="l" rtl="0" eaLnBrk="1" fontAlgn="base" hangingPunct="1">
        <a:spcBef>
          <a:spcPct val="0"/>
        </a:spcBef>
        <a:spcAft>
          <a:spcPct val="0"/>
        </a:spcAft>
        <a:defRPr sz="3600">
          <a:solidFill>
            <a:schemeClr val="tx2"/>
          </a:solidFill>
          <a:latin typeface="Rdg Vesta" pitchFamily="2" charset="0"/>
        </a:defRPr>
      </a:lvl6pPr>
      <a:lvl7pPr marL="914400" algn="l" rtl="0" eaLnBrk="1" fontAlgn="base" hangingPunct="1">
        <a:spcBef>
          <a:spcPct val="0"/>
        </a:spcBef>
        <a:spcAft>
          <a:spcPct val="0"/>
        </a:spcAft>
        <a:defRPr sz="3600">
          <a:solidFill>
            <a:schemeClr val="tx2"/>
          </a:solidFill>
          <a:latin typeface="Rdg Vesta" pitchFamily="2" charset="0"/>
        </a:defRPr>
      </a:lvl7pPr>
      <a:lvl8pPr marL="1371600" algn="l" rtl="0" eaLnBrk="1" fontAlgn="base" hangingPunct="1">
        <a:spcBef>
          <a:spcPct val="0"/>
        </a:spcBef>
        <a:spcAft>
          <a:spcPct val="0"/>
        </a:spcAft>
        <a:defRPr sz="3600">
          <a:solidFill>
            <a:schemeClr val="tx2"/>
          </a:solidFill>
          <a:latin typeface="Rdg Vesta" pitchFamily="2" charset="0"/>
        </a:defRPr>
      </a:lvl8pPr>
      <a:lvl9pPr marL="1828800" algn="l" rtl="0" eaLnBrk="1" fontAlgn="base" hangingPunct="1">
        <a:spcBef>
          <a:spcPct val="0"/>
        </a:spcBef>
        <a:spcAft>
          <a:spcPct val="0"/>
        </a:spcAft>
        <a:defRPr sz="3600">
          <a:solidFill>
            <a:schemeClr val="tx2"/>
          </a:solidFill>
          <a:latin typeface="Rdg Vesta" pitchFamily="2" charset="0"/>
        </a:defRPr>
      </a:lvl9pPr>
    </p:titleStyle>
    <p:bodyStyle>
      <a:lvl1pPr marL="342900" indent="-342900" algn="l" rtl="0" eaLnBrk="1" fontAlgn="base" hangingPunct="1">
        <a:lnSpc>
          <a:spcPct val="110000"/>
        </a:lnSpc>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2pPr>
      <a:lvl3pPr marL="1143000" indent="-228600" algn="l" rtl="0" eaLnBrk="1" fontAlgn="base" hangingPunct="1">
        <a:lnSpc>
          <a:spcPct val="110000"/>
        </a:lnSpc>
        <a:spcBef>
          <a:spcPct val="10000"/>
        </a:spcBef>
        <a:spcAft>
          <a:spcPct val="0"/>
        </a:spcAft>
        <a:buClr>
          <a:schemeClr val="tx2"/>
        </a:buClr>
        <a:buChar char="•"/>
        <a:defRPr sz="2000">
          <a:solidFill>
            <a:schemeClr val="tx1"/>
          </a:solidFill>
          <a:latin typeface="+mn-lt"/>
        </a:defRPr>
      </a:lvl3pPr>
      <a:lvl4pPr marL="1600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4pPr>
      <a:lvl5pPr marL="20574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5pPr>
      <a:lvl6pPr marL="25146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6pPr>
      <a:lvl7pPr marL="29718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7pPr>
      <a:lvl8pPr marL="34290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8pPr>
      <a:lvl9pPr marL="3886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410" name="Picture 2" descr="Device-blac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24750" y="438150"/>
            <a:ext cx="1184275" cy="387350"/>
          </a:xfrm>
          <a:prstGeom prst="rect">
            <a:avLst/>
          </a:prstGeom>
          <a:noFill/>
          <a:extLst>
            <a:ext uri="{909E8E84-426E-40dd-AFC4-6F175D3DCCD1}">
              <a14:hiddenFill xmlns="" xmlns:a14="http://schemas.microsoft.com/office/drawing/2010/main">
                <a:solidFill>
                  <a:srgbClr val="FFFFFF"/>
                </a:solidFill>
              </a14:hiddenFill>
            </a:ext>
          </a:extLst>
        </p:spPr>
      </p:pic>
      <p:sp>
        <p:nvSpPr>
          <p:cNvPr id="17411" name="Rectangle 3"/>
          <p:cNvSpPr>
            <a:spLocks noGrp="1" noChangeArrowheads="1"/>
          </p:cNvSpPr>
          <p:nvPr>
            <p:ph type="title"/>
          </p:nvPr>
        </p:nvSpPr>
        <p:spPr bwMode="auto">
          <a:xfrm>
            <a:off x="755650" y="274638"/>
            <a:ext cx="619283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p>
            <a:pPr lvl="0"/>
            <a:r>
              <a:rPr lang="en-US"/>
              <a:t>Click to edit Master title style</a:t>
            </a:r>
            <a:endParaRPr lang="en-GB"/>
          </a:p>
        </p:txBody>
      </p:sp>
      <p:sp>
        <p:nvSpPr>
          <p:cNvPr id="17412" name="Rectangle 4"/>
          <p:cNvSpPr>
            <a:spLocks noGrp="1" noChangeArrowheads="1"/>
          </p:cNvSpPr>
          <p:nvPr>
            <p:ph type="body" idx="1"/>
          </p:nvPr>
        </p:nvSpPr>
        <p:spPr bwMode="auto">
          <a:xfrm>
            <a:off x="755650" y="1600200"/>
            <a:ext cx="7931150" cy="434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US"/>
              <a:t>C:\Documents and Settings\lds97egb\My Documents\ad min\RAE 2008 philosophy results  Education  guardian_co_uk.mht</a:t>
            </a:r>
          </a:p>
          <a:p>
            <a:pPr lvl="3"/>
            <a:r>
              <a:rPr lang="en-GB"/>
              <a:t>Fifth level</a:t>
            </a:r>
          </a:p>
        </p:txBody>
      </p:sp>
      <p:sp>
        <p:nvSpPr>
          <p:cNvPr id="17413" name="Rectangle 5"/>
          <p:cNvSpPr>
            <a:spLocks noGrp="1" noChangeArrowheads="1"/>
          </p:cNvSpPr>
          <p:nvPr>
            <p:ph type="sldNum" sz="quarter" idx="4"/>
          </p:nvPr>
        </p:nvSpPr>
        <p:spPr bwMode="auto">
          <a:xfrm>
            <a:off x="8072438" y="6519863"/>
            <a:ext cx="67627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DF3035E-F326-4BBF-B98C-1A2B9158D5D5}" type="slidenum">
              <a:rPr lang="en-GB"/>
              <a:pPr/>
              <a:t>‹#›</a:t>
            </a:fld>
            <a:endParaRPr lang="en-GB" dirty="0"/>
          </a:p>
        </p:txBody>
      </p:sp>
      <p:sp>
        <p:nvSpPr>
          <p:cNvPr id="17414" name="Rectangle 6"/>
          <p:cNvSpPr>
            <a:spLocks noChangeArrowheads="1"/>
          </p:cNvSpPr>
          <p:nvPr/>
        </p:nvSpPr>
        <p:spPr bwMode="auto">
          <a:xfrm>
            <a:off x="684213" y="6237288"/>
            <a:ext cx="63373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GB" sz="1600" b="1" dirty="0"/>
              <a:t>http://www.rdg.ac.uk/Phil/</a:t>
            </a:r>
          </a:p>
        </p:txBody>
      </p:sp>
      <p:pic>
        <p:nvPicPr>
          <p:cNvPr id="17415" name="Picture 7" descr="Device-win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hidden">
          <a:xfrm>
            <a:off x="7524750" y="438150"/>
            <a:ext cx="1184275" cy="385763"/>
          </a:xfrm>
          <a:prstGeom prst="rect">
            <a:avLst/>
          </a:prstGeom>
          <a:solidFill>
            <a:schemeClr val="accent1"/>
          </a:solidFill>
        </p:spPr>
      </p:pic>
      <p:pic>
        <p:nvPicPr>
          <p:cNvPr id="17416" name="Picture 8" descr="Device-whit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hidden">
          <a:xfrm>
            <a:off x="7524750" y="438150"/>
            <a:ext cx="1184275" cy="38735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17417" name="AutoShape 9">
            <a:hlinkClick r:id="" action="ppaction://hlinkshowjump?jump=firstslide" highlightClick="1"/>
          </p:cNvPr>
          <p:cNvSpPr>
            <a:spLocks noChangeArrowheads="1"/>
          </p:cNvSpPr>
          <p:nvPr/>
        </p:nvSpPr>
        <p:spPr bwMode="auto">
          <a:xfrm>
            <a:off x="323850" y="-242888"/>
            <a:ext cx="720725" cy="719138"/>
          </a:xfrm>
          <a:prstGeom prst="actionButtonHom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1000"/>
                                        <p:tgtEl>
                                          <p:spTgt spid="17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2">
                                            <p:txEl>
                                              <p:pRg st="0" end="0"/>
                                            </p:txEl>
                                          </p:spTgt>
                                        </p:tgtEl>
                                        <p:attrNameLst>
                                          <p:attrName>style.visibility</p:attrName>
                                        </p:attrNameLst>
                                      </p:cBhvr>
                                      <p:to>
                                        <p:strVal val="visible"/>
                                      </p:to>
                                    </p:set>
                                    <p:animEffect transition="in" filter="fade">
                                      <p:cBhvr>
                                        <p:cTn id="12" dur="1000"/>
                                        <p:tgtEl>
                                          <p:spTgt spid="1741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2">
                                            <p:txEl>
                                              <p:pRg st="1" end="1"/>
                                            </p:txEl>
                                          </p:spTgt>
                                        </p:tgtEl>
                                        <p:attrNameLst>
                                          <p:attrName>style.visibility</p:attrName>
                                        </p:attrNameLst>
                                      </p:cBhvr>
                                      <p:to>
                                        <p:strVal val="visible"/>
                                      </p:to>
                                    </p:set>
                                    <p:animEffect transition="in" filter="fade">
                                      <p:cBhvr>
                                        <p:cTn id="17" dur="1000"/>
                                        <p:tgtEl>
                                          <p:spTgt spid="1741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2">
                                            <p:txEl>
                                              <p:pRg st="2" end="2"/>
                                            </p:txEl>
                                          </p:spTgt>
                                        </p:tgtEl>
                                        <p:attrNameLst>
                                          <p:attrName>style.visibility</p:attrName>
                                        </p:attrNameLst>
                                      </p:cBhvr>
                                      <p:to>
                                        <p:strVal val="visible"/>
                                      </p:to>
                                    </p:set>
                                    <p:animEffect transition="in" filter="fade">
                                      <p:cBhvr>
                                        <p:cTn id="22" dur="1000"/>
                                        <p:tgtEl>
                                          <p:spTgt spid="1741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2">
                                            <p:txEl>
                                              <p:pRg st="3" end="3"/>
                                            </p:txEl>
                                          </p:spTgt>
                                        </p:tgtEl>
                                        <p:attrNameLst>
                                          <p:attrName>style.visibility</p:attrName>
                                        </p:attrNameLst>
                                      </p:cBhvr>
                                      <p:to>
                                        <p:strVal val="visible"/>
                                      </p:to>
                                    </p:set>
                                    <p:animEffect transition="in" filter="fade">
                                      <p:cBhvr>
                                        <p:cTn id="27" dur="1000"/>
                                        <p:tgtEl>
                                          <p:spTgt spid="1741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2">
                                            <p:txEl>
                                              <p:pRg st="4" end="4"/>
                                            </p:txEl>
                                          </p:spTgt>
                                        </p:tgtEl>
                                        <p:attrNameLst>
                                          <p:attrName>style.visibility</p:attrName>
                                        </p:attrNameLst>
                                      </p:cBhvr>
                                      <p:to>
                                        <p:strVal val="visible"/>
                                      </p:to>
                                    </p:set>
                                    <p:animEffect transition="in" filter="fade">
                                      <p:cBhvr>
                                        <p:cTn id="32" dur="1000"/>
                                        <p:tgtEl>
                                          <p:spTgt spid="174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build="p" bldLvl="5">
        <p:tmplLst>
          <p:tmpl lvl="1">
            <p:tnLst>
              <p:par>
                <p:cTn presetID="10" presetClass="entr" presetSubtype="0" fill="hold" nodeType="clickEffect">
                  <p:stCondLst>
                    <p:cond delay="0"/>
                  </p:stCondLst>
                  <p:childTnLst>
                    <p:set>
                      <p:cBhvr>
                        <p:cTn dur="1" fill="hold">
                          <p:stCondLst>
                            <p:cond delay="0"/>
                          </p:stCondLst>
                        </p:cTn>
                        <p:tgtEl>
                          <p:spTgt spid="17412"/>
                        </p:tgtEl>
                        <p:attrNameLst>
                          <p:attrName>style.visibility</p:attrName>
                        </p:attrNameLst>
                      </p:cBhvr>
                      <p:to>
                        <p:strVal val="visible"/>
                      </p:to>
                    </p:set>
                    <p:animEffect transition="in" filter="fade">
                      <p:cBhvr>
                        <p:cTn dur="1000"/>
                        <p:tgtEl>
                          <p:spTgt spid="17412"/>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7412"/>
                        </p:tgtEl>
                        <p:attrNameLst>
                          <p:attrName>style.visibility</p:attrName>
                        </p:attrNameLst>
                      </p:cBhvr>
                      <p:to>
                        <p:strVal val="visible"/>
                      </p:to>
                    </p:set>
                    <p:animEffect transition="in" filter="fade">
                      <p:cBhvr>
                        <p:cTn dur="1000"/>
                        <p:tgtEl>
                          <p:spTgt spid="17412"/>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7412"/>
                        </p:tgtEl>
                        <p:attrNameLst>
                          <p:attrName>style.visibility</p:attrName>
                        </p:attrNameLst>
                      </p:cBhvr>
                      <p:to>
                        <p:strVal val="visible"/>
                      </p:to>
                    </p:set>
                    <p:animEffect transition="in" filter="fade">
                      <p:cBhvr>
                        <p:cTn dur="1000"/>
                        <p:tgtEl>
                          <p:spTgt spid="17412"/>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7412"/>
                        </p:tgtEl>
                        <p:attrNameLst>
                          <p:attrName>style.visibility</p:attrName>
                        </p:attrNameLst>
                      </p:cBhvr>
                      <p:to>
                        <p:strVal val="visible"/>
                      </p:to>
                    </p:set>
                    <p:animEffect transition="in" filter="fade">
                      <p:cBhvr>
                        <p:cTn dur="1000"/>
                        <p:tgtEl>
                          <p:spTgt spid="17412"/>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7412"/>
                        </p:tgtEl>
                        <p:attrNameLst>
                          <p:attrName>style.visibility</p:attrName>
                        </p:attrNameLst>
                      </p:cBhvr>
                      <p:to>
                        <p:strVal val="visible"/>
                      </p:to>
                    </p:set>
                    <p:animEffect transition="in" filter="fade">
                      <p:cBhvr>
                        <p:cTn dur="1000"/>
                        <p:tgtEl>
                          <p:spTgt spid="17412"/>
                        </p:tgtEl>
                      </p:cBhvr>
                    </p:animEffect>
                  </p:childTnLst>
                </p:cTn>
              </p:par>
            </p:tnLst>
          </p:tmpl>
        </p:tmplLst>
      </p:bldP>
    </p:bld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Rdg Vesta" pitchFamily="2" charset="0"/>
        </a:defRPr>
      </a:lvl2pPr>
      <a:lvl3pPr algn="l" rtl="0" eaLnBrk="1" fontAlgn="base" hangingPunct="1">
        <a:spcBef>
          <a:spcPct val="0"/>
        </a:spcBef>
        <a:spcAft>
          <a:spcPct val="0"/>
        </a:spcAft>
        <a:defRPr sz="3600">
          <a:solidFill>
            <a:schemeClr val="tx2"/>
          </a:solidFill>
          <a:latin typeface="Rdg Vesta" pitchFamily="2" charset="0"/>
        </a:defRPr>
      </a:lvl3pPr>
      <a:lvl4pPr algn="l" rtl="0" eaLnBrk="1" fontAlgn="base" hangingPunct="1">
        <a:spcBef>
          <a:spcPct val="0"/>
        </a:spcBef>
        <a:spcAft>
          <a:spcPct val="0"/>
        </a:spcAft>
        <a:defRPr sz="3600">
          <a:solidFill>
            <a:schemeClr val="tx2"/>
          </a:solidFill>
          <a:latin typeface="Rdg Vesta" pitchFamily="2" charset="0"/>
        </a:defRPr>
      </a:lvl4pPr>
      <a:lvl5pPr algn="l" rtl="0" eaLnBrk="1" fontAlgn="base" hangingPunct="1">
        <a:spcBef>
          <a:spcPct val="0"/>
        </a:spcBef>
        <a:spcAft>
          <a:spcPct val="0"/>
        </a:spcAft>
        <a:defRPr sz="3600">
          <a:solidFill>
            <a:schemeClr val="tx2"/>
          </a:solidFill>
          <a:latin typeface="Rdg Vesta" pitchFamily="2" charset="0"/>
        </a:defRPr>
      </a:lvl5pPr>
      <a:lvl6pPr marL="457200" algn="l" rtl="0" eaLnBrk="1" fontAlgn="base" hangingPunct="1">
        <a:spcBef>
          <a:spcPct val="0"/>
        </a:spcBef>
        <a:spcAft>
          <a:spcPct val="0"/>
        </a:spcAft>
        <a:defRPr sz="3600">
          <a:solidFill>
            <a:schemeClr val="tx2"/>
          </a:solidFill>
          <a:latin typeface="Rdg Vesta" pitchFamily="2" charset="0"/>
        </a:defRPr>
      </a:lvl6pPr>
      <a:lvl7pPr marL="914400" algn="l" rtl="0" eaLnBrk="1" fontAlgn="base" hangingPunct="1">
        <a:spcBef>
          <a:spcPct val="0"/>
        </a:spcBef>
        <a:spcAft>
          <a:spcPct val="0"/>
        </a:spcAft>
        <a:defRPr sz="3600">
          <a:solidFill>
            <a:schemeClr val="tx2"/>
          </a:solidFill>
          <a:latin typeface="Rdg Vesta" pitchFamily="2" charset="0"/>
        </a:defRPr>
      </a:lvl7pPr>
      <a:lvl8pPr marL="1371600" algn="l" rtl="0" eaLnBrk="1" fontAlgn="base" hangingPunct="1">
        <a:spcBef>
          <a:spcPct val="0"/>
        </a:spcBef>
        <a:spcAft>
          <a:spcPct val="0"/>
        </a:spcAft>
        <a:defRPr sz="3600">
          <a:solidFill>
            <a:schemeClr val="tx2"/>
          </a:solidFill>
          <a:latin typeface="Rdg Vesta" pitchFamily="2" charset="0"/>
        </a:defRPr>
      </a:lvl8pPr>
      <a:lvl9pPr marL="1828800" algn="l" rtl="0" eaLnBrk="1" fontAlgn="base" hangingPunct="1">
        <a:spcBef>
          <a:spcPct val="0"/>
        </a:spcBef>
        <a:spcAft>
          <a:spcPct val="0"/>
        </a:spcAft>
        <a:defRPr sz="3600">
          <a:solidFill>
            <a:schemeClr val="tx2"/>
          </a:solidFill>
          <a:latin typeface="Rdg Vesta" pitchFamily="2" charset="0"/>
        </a:defRPr>
      </a:lvl9pPr>
    </p:titleStyle>
    <p:bodyStyle>
      <a:lvl1pPr marL="342900" indent="-342900" algn="l" rtl="0" eaLnBrk="1" fontAlgn="base" hangingPunct="1">
        <a:lnSpc>
          <a:spcPct val="110000"/>
        </a:lnSpc>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2pPr>
      <a:lvl3pPr marL="1143000" indent="-228600" algn="l" rtl="0" eaLnBrk="1" fontAlgn="base" hangingPunct="1">
        <a:lnSpc>
          <a:spcPct val="110000"/>
        </a:lnSpc>
        <a:spcBef>
          <a:spcPct val="10000"/>
        </a:spcBef>
        <a:spcAft>
          <a:spcPct val="0"/>
        </a:spcAft>
        <a:buClr>
          <a:schemeClr val="tx2"/>
        </a:buClr>
        <a:buChar char="•"/>
        <a:defRPr sz="2000">
          <a:solidFill>
            <a:schemeClr val="tx1"/>
          </a:solidFill>
          <a:latin typeface="+mn-lt"/>
        </a:defRPr>
      </a:lvl3pPr>
      <a:lvl4pPr marL="1600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4pPr>
      <a:lvl5pPr marL="20574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5pPr>
      <a:lvl6pPr marL="25146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6pPr>
      <a:lvl7pPr marL="29718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7pPr>
      <a:lvl8pPr marL="34290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8pPr>
      <a:lvl9pPr marL="3886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458" name="Picture 2" descr="Device-black"/>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524750" y="438150"/>
            <a:ext cx="1184275" cy="387350"/>
          </a:xfrm>
          <a:prstGeom prst="rect">
            <a:avLst/>
          </a:prstGeom>
          <a:noFill/>
          <a:extLst>
            <a:ext uri="{909E8E84-426E-40dd-AFC4-6F175D3DCCD1}">
              <a14:hiddenFill xmlns="" xmlns:a14="http://schemas.microsoft.com/office/drawing/2010/main">
                <a:solidFill>
                  <a:srgbClr val="FFFFFF"/>
                </a:solidFill>
              </a14:hiddenFill>
            </a:ext>
          </a:extLst>
        </p:spPr>
      </p:pic>
      <p:sp>
        <p:nvSpPr>
          <p:cNvPr id="19459" name="Rectangle 3"/>
          <p:cNvSpPr>
            <a:spLocks noGrp="1" noChangeArrowheads="1"/>
          </p:cNvSpPr>
          <p:nvPr>
            <p:ph type="title"/>
          </p:nvPr>
        </p:nvSpPr>
        <p:spPr bwMode="auto">
          <a:xfrm>
            <a:off x="755650" y="274638"/>
            <a:ext cx="6192838"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p>
            <a:pPr lvl="0"/>
            <a:r>
              <a:rPr lang="en-US"/>
              <a:t>Click to edit Master title style</a:t>
            </a:r>
            <a:endParaRPr lang="en-GB"/>
          </a:p>
        </p:txBody>
      </p:sp>
      <p:sp>
        <p:nvSpPr>
          <p:cNvPr id="19460" name="Rectangle 4"/>
          <p:cNvSpPr>
            <a:spLocks noGrp="1" noChangeArrowheads="1"/>
          </p:cNvSpPr>
          <p:nvPr>
            <p:ph type="body" idx="1"/>
          </p:nvPr>
        </p:nvSpPr>
        <p:spPr bwMode="auto">
          <a:xfrm>
            <a:off x="755650" y="1600200"/>
            <a:ext cx="7931150" cy="434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US"/>
              <a:t>C:\Documents and Settings\lds97egb\My Documents\ad min\RAE 2008 philosophy results  Education  guardian_co_uk.mht</a:t>
            </a:r>
          </a:p>
          <a:p>
            <a:pPr lvl="3"/>
            <a:r>
              <a:rPr lang="en-GB"/>
              <a:t>Fifth level</a:t>
            </a:r>
          </a:p>
        </p:txBody>
      </p:sp>
      <p:sp>
        <p:nvSpPr>
          <p:cNvPr id="19461" name="Rectangle 5"/>
          <p:cNvSpPr>
            <a:spLocks noGrp="1" noChangeArrowheads="1"/>
          </p:cNvSpPr>
          <p:nvPr>
            <p:ph type="sldNum" sz="quarter" idx="4"/>
          </p:nvPr>
        </p:nvSpPr>
        <p:spPr bwMode="auto">
          <a:xfrm>
            <a:off x="8072438" y="6519863"/>
            <a:ext cx="67627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B9B2839-AF42-4804-99F9-A3328B0E0160}" type="slidenum">
              <a:rPr lang="en-GB"/>
              <a:pPr/>
              <a:t>‹#›</a:t>
            </a:fld>
            <a:endParaRPr lang="en-GB" dirty="0"/>
          </a:p>
        </p:txBody>
      </p:sp>
      <p:sp>
        <p:nvSpPr>
          <p:cNvPr id="19462" name="Rectangle 6"/>
          <p:cNvSpPr>
            <a:spLocks noChangeArrowheads="1"/>
          </p:cNvSpPr>
          <p:nvPr/>
        </p:nvSpPr>
        <p:spPr bwMode="auto">
          <a:xfrm>
            <a:off x="684213" y="6237288"/>
            <a:ext cx="63373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GB" sz="1600" b="1" dirty="0"/>
              <a:t>http://www.rdg.ac.uk/Phil/</a:t>
            </a:r>
          </a:p>
        </p:txBody>
      </p:sp>
      <p:pic>
        <p:nvPicPr>
          <p:cNvPr id="19463" name="Picture 7" descr="Device-win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hidden">
          <a:xfrm>
            <a:off x="7524750" y="438150"/>
            <a:ext cx="1184275" cy="385763"/>
          </a:xfrm>
          <a:prstGeom prst="rect">
            <a:avLst/>
          </a:prstGeom>
          <a:solidFill>
            <a:schemeClr val="accent1"/>
          </a:solidFill>
        </p:spPr>
      </p:pic>
      <p:pic>
        <p:nvPicPr>
          <p:cNvPr id="19464" name="Picture 8" descr="Device-whit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hidden">
          <a:xfrm>
            <a:off x="7524750" y="438150"/>
            <a:ext cx="1184275" cy="38735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19465" name="AutoShape 9">
            <a:hlinkClick r:id="" action="ppaction://hlinkshowjump?jump=firstslide" highlightClick="1"/>
          </p:cNvPr>
          <p:cNvSpPr>
            <a:spLocks noChangeArrowheads="1"/>
          </p:cNvSpPr>
          <p:nvPr/>
        </p:nvSpPr>
        <p:spPr bwMode="auto">
          <a:xfrm>
            <a:off x="323850" y="-242888"/>
            <a:ext cx="720725" cy="719138"/>
          </a:xfrm>
          <a:prstGeom prst="actionButtonHome">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1000"/>
                                        <p:tgtEl>
                                          <p:spTgt spid="19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0">
                                            <p:txEl>
                                              <p:pRg st="0" end="0"/>
                                            </p:txEl>
                                          </p:spTgt>
                                        </p:tgtEl>
                                        <p:attrNameLst>
                                          <p:attrName>style.visibility</p:attrName>
                                        </p:attrNameLst>
                                      </p:cBhvr>
                                      <p:to>
                                        <p:strVal val="visible"/>
                                      </p:to>
                                    </p:set>
                                    <p:animEffect transition="in" filter="fade">
                                      <p:cBhvr>
                                        <p:cTn id="12" dur="1000"/>
                                        <p:tgtEl>
                                          <p:spTgt spid="1946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0">
                                            <p:txEl>
                                              <p:pRg st="1" end="1"/>
                                            </p:txEl>
                                          </p:spTgt>
                                        </p:tgtEl>
                                        <p:attrNameLst>
                                          <p:attrName>style.visibility</p:attrName>
                                        </p:attrNameLst>
                                      </p:cBhvr>
                                      <p:to>
                                        <p:strVal val="visible"/>
                                      </p:to>
                                    </p:set>
                                    <p:animEffect transition="in" filter="fade">
                                      <p:cBhvr>
                                        <p:cTn id="17" dur="1000"/>
                                        <p:tgtEl>
                                          <p:spTgt spid="1946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0">
                                            <p:txEl>
                                              <p:pRg st="2" end="2"/>
                                            </p:txEl>
                                          </p:spTgt>
                                        </p:tgtEl>
                                        <p:attrNameLst>
                                          <p:attrName>style.visibility</p:attrName>
                                        </p:attrNameLst>
                                      </p:cBhvr>
                                      <p:to>
                                        <p:strVal val="visible"/>
                                      </p:to>
                                    </p:set>
                                    <p:animEffect transition="in" filter="fade">
                                      <p:cBhvr>
                                        <p:cTn id="22" dur="1000"/>
                                        <p:tgtEl>
                                          <p:spTgt spid="1946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60">
                                            <p:txEl>
                                              <p:pRg st="3" end="3"/>
                                            </p:txEl>
                                          </p:spTgt>
                                        </p:tgtEl>
                                        <p:attrNameLst>
                                          <p:attrName>style.visibility</p:attrName>
                                        </p:attrNameLst>
                                      </p:cBhvr>
                                      <p:to>
                                        <p:strVal val="visible"/>
                                      </p:to>
                                    </p:set>
                                    <p:animEffect transition="in" filter="fade">
                                      <p:cBhvr>
                                        <p:cTn id="27" dur="1000"/>
                                        <p:tgtEl>
                                          <p:spTgt spid="1946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60">
                                            <p:txEl>
                                              <p:pRg st="4" end="4"/>
                                            </p:txEl>
                                          </p:spTgt>
                                        </p:tgtEl>
                                        <p:attrNameLst>
                                          <p:attrName>style.visibility</p:attrName>
                                        </p:attrNameLst>
                                      </p:cBhvr>
                                      <p:to>
                                        <p:strVal val="visible"/>
                                      </p:to>
                                    </p:set>
                                    <p:animEffect transition="in" filter="fade">
                                      <p:cBhvr>
                                        <p:cTn id="32" dur="1000"/>
                                        <p:tgtEl>
                                          <p:spTgt spid="194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build="p" bldLvl="5">
        <p:tmplLst>
          <p:tmpl lvl="1">
            <p:tnLst>
              <p:par>
                <p:cTn presetID="10" presetClass="entr" presetSubtype="0" fill="hold" nodeType="clickEffect">
                  <p:stCondLst>
                    <p:cond delay="0"/>
                  </p:stCondLst>
                  <p:childTnLst>
                    <p:set>
                      <p:cBhvr>
                        <p:cTn dur="1" fill="hold">
                          <p:stCondLst>
                            <p:cond delay="0"/>
                          </p:stCondLst>
                        </p:cTn>
                        <p:tgtEl>
                          <p:spTgt spid="19460"/>
                        </p:tgtEl>
                        <p:attrNameLst>
                          <p:attrName>style.visibility</p:attrName>
                        </p:attrNameLst>
                      </p:cBhvr>
                      <p:to>
                        <p:strVal val="visible"/>
                      </p:to>
                    </p:set>
                    <p:animEffect transition="in" filter="fade">
                      <p:cBhvr>
                        <p:cTn dur="1000"/>
                        <p:tgtEl>
                          <p:spTgt spid="19460"/>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9460"/>
                        </p:tgtEl>
                        <p:attrNameLst>
                          <p:attrName>style.visibility</p:attrName>
                        </p:attrNameLst>
                      </p:cBhvr>
                      <p:to>
                        <p:strVal val="visible"/>
                      </p:to>
                    </p:set>
                    <p:animEffect transition="in" filter="fade">
                      <p:cBhvr>
                        <p:cTn dur="1000"/>
                        <p:tgtEl>
                          <p:spTgt spid="19460"/>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9460"/>
                        </p:tgtEl>
                        <p:attrNameLst>
                          <p:attrName>style.visibility</p:attrName>
                        </p:attrNameLst>
                      </p:cBhvr>
                      <p:to>
                        <p:strVal val="visible"/>
                      </p:to>
                    </p:set>
                    <p:animEffect transition="in" filter="fade">
                      <p:cBhvr>
                        <p:cTn dur="1000"/>
                        <p:tgtEl>
                          <p:spTgt spid="19460"/>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9460"/>
                        </p:tgtEl>
                        <p:attrNameLst>
                          <p:attrName>style.visibility</p:attrName>
                        </p:attrNameLst>
                      </p:cBhvr>
                      <p:to>
                        <p:strVal val="visible"/>
                      </p:to>
                    </p:set>
                    <p:animEffect transition="in" filter="fade">
                      <p:cBhvr>
                        <p:cTn dur="1000"/>
                        <p:tgtEl>
                          <p:spTgt spid="19460"/>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9460"/>
                        </p:tgtEl>
                        <p:attrNameLst>
                          <p:attrName>style.visibility</p:attrName>
                        </p:attrNameLst>
                      </p:cBhvr>
                      <p:to>
                        <p:strVal val="visible"/>
                      </p:to>
                    </p:set>
                    <p:animEffect transition="in" filter="fade">
                      <p:cBhvr>
                        <p:cTn dur="1000"/>
                        <p:tgtEl>
                          <p:spTgt spid="19460"/>
                        </p:tgtEl>
                      </p:cBhvr>
                    </p:animEffect>
                  </p:childTnLst>
                </p:cTn>
              </p:par>
            </p:tnLst>
          </p:tmpl>
        </p:tmplLst>
      </p:bldP>
    </p:bld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Rdg Vesta" pitchFamily="2" charset="0"/>
        </a:defRPr>
      </a:lvl2pPr>
      <a:lvl3pPr algn="l" rtl="0" eaLnBrk="1" fontAlgn="base" hangingPunct="1">
        <a:spcBef>
          <a:spcPct val="0"/>
        </a:spcBef>
        <a:spcAft>
          <a:spcPct val="0"/>
        </a:spcAft>
        <a:defRPr sz="3600">
          <a:solidFill>
            <a:schemeClr val="tx2"/>
          </a:solidFill>
          <a:latin typeface="Rdg Vesta" pitchFamily="2" charset="0"/>
        </a:defRPr>
      </a:lvl3pPr>
      <a:lvl4pPr algn="l" rtl="0" eaLnBrk="1" fontAlgn="base" hangingPunct="1">
        <a:spcBef>
          <a:spcPct val="0"/>
        </a:spcBef>
        <a:spcAft>
          <a:spcPct val="0"/>
        </a:spcAft>
        <a:defRPr sz="3600">
          <a:solidFill>
            <a:schemeClr val="tx2"/>
          </a:solidFill>
          <a:latin typeface="Rdg Vesta" pitchFamily="2" charset="0"/>
        </a:defRPr>
      </a:lvl4pPr>
      <a:lvl5pPr algn="l" rtl="0" eaLnBrk="1" fontAlgn="base" hangingPunct="1">
        <a:spcBef>
          <a:spcPct val="0"/>
        </a:spcBef>
        <a:spcAft>
          <a:spcPct val="0"/>
        </a:spcAft>
        <a:defRPr sz="3600">
          <a:solidFill>
            <a:schemeClr val="tx2"/>
          </a:solidFill>
          <a:latin typeface="Rdg Vesta" pitchFamily="2" charset="0"/>
        </a:defRPr>
      </a:lvl5pPr>
      <a:lvl6pPr marL="457200" algn="l" rtl="0" eaLnBrk="1" fontAlgn="base" hangingPunct="1">
        <a:spcBef>
          <a:spcPct val="0"/>
        </a:spcBef>
        <a:spcAft>
          <a:spcPct val="0"/>
        </a:spcAft>
        <a:defRPr sz="3600">
          <a:solidFill>
            <a:schemeClr val="tx2"/>
          </a:solidFill>
          <a:latin typeface="Rdg Vesta" pitchFamily="2" charset="0"/>
        </a:defRPr>
      </a:lvl6pPr>
      <a:lvl7pPr marL="914400" algn="l" rtl="0" eaLnBrk="1" fontAlgn="base" hangingPunct="1">
        <a:spcBef>
          <a:spcPct val="0"/>
        </a:spcBef>
        <a:spcAft>
          <a:spcPct val="0"/>
        </a:spcAft>
        <a:defRPr sz="3600">
          <a:solidFill>
            <a:schemeClr val="tx2"/>
          </a:solidFill>
          <a:latin typeface="Rdg Vesta" pitchFamily="2" charset="0"/>
        </a:defRPr>
      </a:lvl7pPr>
      <a:lvl8pPr marL="1371600" algn="l" rtl="0" eaLnBrk="1" fontAlgn="base" hangingPunct="1">
        <a:spcBef>
          <a:spcPct val="0"/>
        </a:spcBef>
        <a:spcAft>
          <a:spcPct val="0"/>
        </a:spcAft>
        <a:defRPr sz="3600">
          <a:solidFill>
            <a:schemeClr val="tx2"/>
          </a:solidFill>
          <a:latin typeface="Rdg Vesta" pitchFamily="2" charset="0"/>
        </a:defRPr>
      </a:lvl8pPr>
      <a:lvl9pPr marL="1828800" algn="l" rtl="0" eaLnBrk="1" fontAlgn="base" hangingPunct="1">
        <a:spcBef>
          <a:spcPct val="0"/>
        </a:spcBef>
        <a:spcAft>
          <a:spcPct val="0"/>
        </a:spcAft>
        <a:defRPr sz="3600">
          <a:solidFill>
            <a:schemeClr val="tx2"/>
          </a:solidFill>
          <a:latin typeface="Rdg Vesta" pitchFamily="2" charset="0"/>
        </a:defRPr>
      </a:lvl9pPr>
    </p:titleStyle>
    <p:bodyStyle>
      <a:lvl1pPr marL="342900" indent="-342900" algn="l" rtl="0" eaLnBrk="1" fontAlgn="base" hangingPunct="1">
        <a:lnSpc>
          <a:spcPct val="110000"/>
        </a:lnSpc>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2pPr>
      <a:lvl3pPr marL="1143000" indent="-228600" algn="l" rtl="0" eaLnBrk="1" fontAlgn="base" hangingPunct="1">
        <a:lnSpc>
          <a:spcPct val="110000"/>
        </a:lnSpc>
        <a:spcBef>
          <a:spcPct val="10000"/>
        </a:spcBef>
        <a:spcAft>
          <a:spcPct val="0"/>
        </a:spcAft>
        <a:buClr>
          <a:schemeClr val="tx2"/>
        </a:buClr>
        <a:buChar char="•"/>
        <a:defRPr sz="2000">
          <a:solidFill>
            <a:schemeClr val="tx1"/>
          </a:solidFill>
          <a:latin typeface="+mn-lt"/>
        </a:defRPr>
      </a:lvl3pPr>
      <a:lvl4pPr marL="1600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4pPr>
      <a:lvl5pPr marL="20574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5pPr>
      <a:lvl6pPr marL="25146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6pPr>
      <a:lvl7pPr marL="29718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7pPr>
      <a:lvl8pPr marL="34290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8pPr>
      <a:lvl9pPr marL="3886200" indent="-228600" algn="l" rtl="0" eaLnBrk="1" fontAlgn="base" hangingPunct="1">
        <a:lnSpc>
          <a:spcPct val="110000"/>
        </a:lnSpc>
        <a:spcBef>
          <a:spcPct val="10000"/>
        </a:spcBef>
        <a:spcAft>
          <a:spcPct val="0"/>
        </a:spcAft>
        <a:buClr>
          <a:schemeClr val="tx2"/>
        </a:buClr>
        <a:buFont typeface="Rdg Vesta" pitchFamily="2"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61CA38-D1A8-406E-99F2-16488731695B}"/>
              </a:ext>
            </a:extLst>
          </p:cNvPr>
          <p:cNvSpPr>
            <a:spLocks noGrp="1"/>
          </p:cNvSpPr>
          <p:nvPr>
            <p:ph type="ctrTitle"/>
          </p:nvPr>
        </p:nvSpPr>
        <p:spPr>
          <a:xfrm>
            <a:off x="755650" y="2209327"/>
            <a:ext cx="7920038" cy="3103652"/>
          </a:xfrm>
        </p:spPr>
        <p:txBody>
          <a:bodyPr/>
          <a:lstStyle/>
          <a:p>
            <a:r>
              <a:rPr lang="en-US" sz="5400" b="1" i="1" dirty="0">
                <a:effectLst/>
                <a:latin typeface="Garamond" panose="02020404030301010803" pitchFamily="18" charset="0"/>
                <a:ea typeface="MS Mincho" panose="02020609040205080304" pitchFamily="49" charset="-128"/>
                <a:cs typeface="Times New Roman" panose="02020603050405020304" pitchFamily="18" charset="0"/>
              </a:rPr>
              <a:t>In Defence of Individual Rationality</a:t>
            </a:r>
            <a:br>
              <a:rPr lang="en-US" sz="5400" b="1" i="1" dirty="0">
                <a:effectLst/>
                <a:latin typeface="Garamond" panose="02020404030301010803" pitchFamily="18" charset="0"/>
                <a:ea typeface="MS Mincho" panose="02020609040205080304" pitchFamily="49" charset="-128"/>
                <a:cs typeface="Times New Roman" panose="02020603050405020304" pitchFamily="18" charset="0"/>
              </a:rPr>
            </a:br>
            <a:br>
              <a:rPr lang="en-US" sz="3200" b="1" dirty="0">
                <a:effectLst/>
                <a:latin typeface="Garamond" panose="02020404030301010803" pitchFamily="18" charset="0"/>
                <a:ea typeface="MS Mincho" panose="02020609040205080304" pitchFamily="49" charset="-128"/>
                <a:cs typeface="Times New Roman" panose="02020603050405020304" pitchFamily="18" charset="0"/>
              </a:rPr>
            </a:br>
            <a:r>
              <a:rPr lang="en-US" sz="3200" b="1" dirty="0">
                <a:effectLst/>
                <a:latin typeface="Garamond" panose="02020404030301010803" pitchFamily="18" charset="0"/>
                <a:ea typeface="MS Mincho" panose="02020609040205080304" pitchFamily="49" charset="-128"/>
                <a:cs typeface="Times New Roman" panose="02020603050405020304" pitchFamily="18" charset="0"/>
              </a:rPr>
              <a:t>Emma Borg</a:t>
            </a:r>
            <a:br>
              <a:rPr lang="en-US" sz="3200" b="1" dirty="0">
                <a:effectLst/>
                <a:latin typeface="Garamond" panose="02020404030301010803" pitchFamily="18" charset="0"/>
                <a:ea typeface="MS Mincho" panose="02020609040205080304" pitchFamily="49" charset="-128"/>
                <a:cs typeface="Times New Roman" panose="02020603050405020304" pitchFamily="18" charset="0"/>
              </a:rPr>
            </a:br>
            <a:br>
              <a:rPr lang="en-US" sz="1000" b="1" dirty="0">
                <a:effectLst/>
                <a:latin typeface="Garamond" panose="02020404030301010803" pitchFamily="18" charset="0"/>
                <a:ea typeface="MS Mincho" panose="02020609040205080304" pitchFamily="49" charset="-128"/>
                <a:cs typeface="Times New Roman" panose="02020603050405020304" pitchFamily="18" charset="0"/>
              </a:rPr>
            </a:br>
            <a:r>
              <a:rPr lang="en-US" sz="2400" b="1" i="1" dirty="0">
                <a:effectLst/>
                <a:latin typeface="Garamond" panose="02020404030301010803" pitchFamily="18" charset="0"/>
                <a:ea typeface="MS Mincho" panose="02020609040205080304" pitchFamily="49" charset="-128"/>
                <a:cs typeface="Times New Roman" panose="02020603050405020304" pitchFamily="18" charset="0"/>
              </a:rPr>
              <a:t>Aristotelian Society</a:t>
            </a:r>
            <a:r>
              <a:rPr lang="en-US" sz="2400" b="1" i="1">
                <a:effectLst/>
                <a:latin typeface="Garamond" panose="02020404030301010803" pitchFamily="18" charset="0"/>
                <a:ea typeface="MS Mincho" panose="02020609040205080304" pitchFamily="49" charset="-128"/>
                <a:cs typeface="Times New Roman" panose="02020603050405020304" pitchFamily="18" charset="0"/>
              </a:rPr>
              <a:t>, April </a:t>
            </a:r>
            <a:r>
              <a:rPr lang="en-US" sz="2400" b="1" i="1" dirty="0">
                <a:effectLst/>
                <a:latin typeface="Garamond" panose="02020404030301010803" pitchFamily="18" charset="0"/>
                <a:ea typeface="MS Mincho" panose="02020609040205080304" pitchFamily="49" charset="-128"/>
                <a:cs typeface="Times New Roman" panose="02020603050405020304" pitchFamily="18" charset="0"/>
              </a:rPr>
              <a:t>2022</a:t>
            </a:r>
            <a:endParaRPr lang="en-GB" sz="2400" i="1" dirty="0"/>
          </a:p>
        </p:txBody>
      </p:sp>
      <p:pic>
        <p:nvPicPr>
          <p:cNvPr id="8" name="Picture 7" descr="Graphical user interface&#10;&#10;Description automatically generated with low confidence">
            <a:extLst>
              <a:ext uri="{FF2B5EF4-FFF2-40B4-BE49-F238E27FC236}">
                <a16:creationId xmlns:a16="http://schemas.microsoft.com/office/drawing/2014/main" id="{3C544203-CFC5-409D-A04C-3D8486E4F5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254" y="6240405"/>
            <a:ext cx="2599275" cy="491380"/>
          </a:xfrm>
          <a:prstGeom prst="rect">
            <a:avLst/>
          </a:prstGeom>
        </p:spPr>
      </p:pic>
    </p:spTree>
    <p:extLst>
      <p:ext uri="{BB962C8B-B14F-4D97-AF65-F5344CB8AC3E}">
        <p14:creationId xmlns:p14="http://schemas.microsoft.com/office/powerpoint/2010/main" val="2762797512"/>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64F59-E878-4DEC-BFD6-C5020EA3C34C}"/>
              </a:ext>
            </a:extLst>
          </p:cNvPr>
          <p:cNvSpPr>
            <a:spLocks noGrp="1"/>
          </p:cNvSpPr>
          <p:nvPr>
            <p:ph type="title"/>
          </p:nvPr>
        </p:nvSpPr>
        <p:spPr>
          <a:xfrm>
            <a:off x="755650" y="274638"/>
            <a:ext cx="6192838" cy="912378"/>
          </a:xfrm>
        </p:spPr>
        <p:txBody>
          <a:bodyPr/>
          <a:lstStyle/>
          <a:p>
            <a:r>
              <a:rPr lang="en-US" sz="2800" b="1" dirty="0"/>
              <a:t>Evidence for the Automatic System</a:t>
            </a:r>
            <a:endParaRPr lang="en-GB" sz="2800" dirty="0"/>
          </a:p>
        </p:txBody>
      </p:sp>
      <p:sp>
        <p:nvSpPr>
          <p:cNvPr id="3" name="Content Placeholder 2">
            <a:extLst>
              <a:ext uri="{FF2B5EF4-FFF2-40B4-BE49-F238E27FC236}">
                <a16:creationId xmlns:a16="http://schemas.microsoft.com/office/drawing/2014/main" id="{679E764C-93DC-4D37-9C40-B16A45234896}"/>
              </a:ext>
            </a:extLst>
          </p:cNvPr>
          <p:cNvSpPr>
            <a:spLocks noGrp="1"/>
          </p:cNvSpPr>
          <p:nvPr>
            <p:ph idx="1"/>
          </p:nvPr>
        </p:nvSpPr>
        <p:spPr>
          <a:xfrm>
            <a:off x="755650" y="1371600"/>
            <a:ext cx="7931150" cy="4572001"/>
          </a:xfrm>
        </p:spPr>
        <p:txBody>
          <a:bodyPr/>
          <a:lstStyle/>
          <a:p>
            <a:pPr marL="0" lvl="0" indent="0">
              <a:spcAft>
                <a:spcPts val="800"/>
              </a:spcAft>
              <a:buNone/>
            </a:pPr>
            <a:r>
              <a:rPr lang="en-US" sz="2000" dirty="0">
                <a:latin typeface="Garamond" panose="02020404030301010803" pitchFamily="18" charset="0"/>
                <a:ea typeface="MS Mincho" panose="02020609040205080304" pitchFamily="49" charset="-128"/>
                <a:cs typeface="Times New Roman" panose="02020603050405020304" pitchFamily="18" charset="0"/>
              </a:rPr>
              <a:t>2.ii) </a:t>
            </a:r>
            <a:r>
              <a:rPr lang="en-US" sz="2000" u="sng" dirty="0">
                <a:latin typeface="Garamond" panose="02020404030301010803" pitchFamily="18" charset="0"/>
                <a:ea typeface="MS Mincho" panose="02020609040205080304" pitchFamily="49" charset="-128"/>
                <a:cs typeface="Times New Roman" panose="02020603050405020304" pitchFamily="18" charset="0"/>
              </a:rPr>
              <a:t>Cognitive </a:t>
            </a:r>
            <a:r>
              <a:rPr lang="en-US" sz="2000" u="sng" dirty="0">
                <a:effectLst/>
                <a:latin typeface="Garamond" panose="02020404030301010803" pitchFamily="18" charset="0"/>
                <a:ea typeface="MS Mincho" panose="02020609040205080304" pitchFamily="49" charset="-128"/>
                <a:cs typeface="Times New Roman" panose="02020603050405020304" pitchFamily="18" charset="0"/>
              </a:rPr>
              <a:t>Availability</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 the likelihood of F occurring is assessed via the subject’s familiarity with other instances of F (e.g. terrorist attacks).</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a:p>
            <a:pPr marL="0" lvl="0" indent="0">
              <a:spcAft>
                <a:spcPts val="800"/>
              </a:spcAft>
              <a:buNone/>
            </a:pPr>
            <a:r>
              <a:rPr lang="en-US" sz="2000" dirty="0">
                <a:effectLst/>
                <a:latin typeface="Garamond" panose="02020404030301010803" pitchFamily="18" charset="0"/>
                <a:ea typeface="MS Mincho" panose="02020609040205080304" pitchFamily="49" charset="-128"/>
                <a:cs typeface="Times New Roman" panose="02020603050405020304" pitchFamily="18" charset="0"/>
              </a:rPr>
              <a:t>2.iii) </a:t>
            </a:r>
            <a:r>
              <a:rPr lang="en-US" sz="2000" u="sng" dirty="0">
                <a:effectLst/>
                <a:latin typeface="Garamond" panose="02020404030301010803" pitchFamily="18" charset="0"/>
                <a:ea typeface="MS Mincho" panose="02020609040205080304" pitchFamily="49" charset="-128"/>
                <a:cs typeface="Times New Roman" panose="02020603050405020304" pitchFamily="18" charset="0"/>
              </a:rPr>
              <a:t>Anchoring &amp; adjustment</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 the likelihood or value of x is assessed from a (potentially irrelevant) contextual anchor point, with adjustments made from that point (e.g. assessin</a:t>
            </a:r>
            <a:r>
              <a:rPr lang="en-US" sz="2000" dirty="0">
                <a:latin typeface="Garamond" panose="02020404030301010803" pitchFamily="18" charset="0"/>
                <a:ea typeface="MS Mincho" panose="02020609040205080304" pitchFamily="49" charset="-128"/>
                <a:cs typeface="Times New Roman" panose="02020603050405020304" pitchFamily="18" charset="0"/>
              </a:rPr>
              <a:t>g city size)</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a:t>
            </a:r>
            <a:endParaRPr lang="en-US" sz="2000" dirty="0">
              <a:latin typeface="Garamond" panose="02020404030301010803" pitchFamily="18" charset="0"/>
              <a:ea typeface="MS Mincho" panose="02020609040205080304" pitchFamily="49" charset="-128"/>
              <a:cs typeface="Times New Roman" panose="02020603050405020304" pitchFamily="18" charset="0"/>
            </a:endParaRPr>
          </a:p>
          <a:p>
            <a:pPr marL="0" lvl="0" indent="0">
              <a:spcAft>
                <a:spcPts val="800"/>
              </a:spcAft>
              <a:buNone/>
            </a:pPr>
            <a:r>
              <a:rPr lang="en-US" sz="2000" dirty="0">
                <a:latin typeface="Garamond" panose="02020404030301010803" pitchFamily="18" charset="0"/>
                <a:ea typeface="MS Mincho" panose="02020609040205080304" pitchFamily="49" charset="-128"/>
                <a:cs typeface="Times New Roman" panose="02020603050405020304" pitchFamily="18" charset="0"/>
              </a:rPr>
              <a:t>2.iv) </a:t>
            </a:r>
            <a:r>
              <a:rPr lang="en-US" sz="2000" u="sng" dirty="0">
                <a:effectLst/>
                <a:latin typeface="Garamond" panose="02020404030301010803" pitchFamily="18" charset="0"/>
                <a:ea typeface="MS Mincho" panose="02020609040205080304" pitchFamily="49" charset="-128"/>
                <a:cs typeface="Times New Roman" panose="02020603050405020304" pitchFamily="18" charset="0"/>
              </a:rPr>
              <a:t>Confirmation bias</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 we look for/pay more attention to things which support what we already believe.</a:t>
            </a:r>
            <a:endParaRPr lang="en-US" sz="2000" dirty="0">
              <a:latin typeface="Garamond" panose="02020404030301010803" pitchFamily="18" charset="0"/>
              <a:ea typeface="MS Mincho" panose="02020609040205080304" pitchFamily="49" charset="-128"/>
              <a:cs typeface="Times New Roman" panose="02020603050405020304" pitchFamily="18" charset="0"/>
            </a:endParaRPr>
          </a:p>
          <a:p>
            <a:pPr marL="0" indent="0">
              <a:spcAft>
                <a:spcPts val="800"/>
              </a:spcAft>
              <a:buNone/>
            </a:pPr>
            <a:r>
              <a:rPr lang="en-US" sz="2000" dirty="0">
                <a:latin typeface="Garamond" panose="02020404030301010803" pitchFamily="18" charset="0"/>
                <a:ea typeface="MS Mincho" panose="02020609040205080304" pitchFamily="49" charset="-128"/>
                <a:cs typeface="Times New Roman" panose="02020603050405020304" pitchFamily="18" charset="0"/>
              </a:rPr>
              <a:t>2.v) </a:t>
            </a:r>
            <a:r>
              <a:rPr lang="en-US" sz="2000" u="sng" dirty="0">
                <a:effectLst/>
                <a:latin typeface="Garamond" panose="02020404030301010803" pitchFamily="18" charset="0"/>
                <a:ea typeface="MS Mincho" panose="02020609040205080304" pitchFamily="49" charset="-128"/>
                <a:cs typeface="Times New Roman" panose="02020603050405020304" pitchFamily="18" charset="0"/>
              </a:rPr>
              <a:t>Framing</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 irrelevant features </a:t>
            </a:r>
            <a:r>
              <a:rPr lang="en-US" sz="2000" dirty="0">
                <a:latin typeface="Garamond" panose="02020404030301010803" pitchFamily="18" charset="0"/>
                <a:ea typeface="MS Mincho" panose="02020609040205080304" pitchFamily="49" charset="-128"/>
                <a:cs typeface="Times New Roman" panose="02020603050405020304" pitchFamily="18" charset="0"/>
              </a:rPr>
              <a:t>of the way information is presented affects choice (e.g. </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preference for a procedure described in terms of ‘80% chance of survival’ vs ‘20% chance of death’).</a:t>
            </a:r>
          </a:p>
          <a:p>
            <a:pPr marL="0" indent="0">
              <a:spcAft>
                <a:spcPts val="800"/>
              </a:spcAft>
              <a:buNone/>
            </a:pPr>
            <a:r>
              <a:rPr lang="en-US" sz="2000" dirty="0">
                <a:effectLst/>
                <a:latin typeface="Garamond" panose="02020404030301010803" pitchFamily="18" charset="0"/>
                <a:ea typeface="MS Mincho" panose="02020609040205080304" pitchFamily="49" charset="-128"/>
                <a:cs typeface="Times New Roman" panose="02020603050405020304" pitchFamily="18" charset="0"/>
              </a:rPr>
              <a:t>2.vi) </a:t>
            </a:r>
            <a:r>
              <a:rPr lang="en-US" sz="2000" u="sng" dirty="0">
                <a:effectLst/>
                <a:latin typeface="Garamond" panose="02020404030301010803" pitchFamily="18" charset="0"/>
                <a:ea typeface="MS Mincho" panose="02020609040205080304" pitchFamily="49" charset="-128"/>
                <a:cs typeface="Times New Roman" panose="02020603050405020304" pitchFamily="18" charset="0"/>
              </a:rPr>
              <a:t>Implicit Bias &amp; Nudge</a:t>
            </a:r>
            <a:r>
              <a:rPr lang="en-GB" sz="2000" u="sng" dirty="0">
                <a:latin typeface="Garamond" panose="02020404030301010803" pitchFamily="18" charset="0"/>
                <a:ea typeface="MS Mincho" panose="02020609040205080304" pitchFamily="49" charset="-128"/>
                <a:cs typeface="Times New Roman" panose="02020603050405020304" pitchFamily="18" charset="0"/>
              </a:rPr>
              <a:t>:</a:t>
            </a:r>
            <a:r>
              <a:rPr lang="en-GB" sz="2000" dirty="0">
                <a:latin typeface="Garamond" panose="02020404030301010803" pitchFamily="18" charset="0"/>
                <a:ea typeface="MS Mincho" panose="02020609040205080304" pitchFamily="49" charset="-128"/>
                <a:cs typeface="Times New Roman" panose="02020603050405020304" pitchFamily="18" charset="0"/>
              </a:rPr>
              <a:t> the choices people make can be improved by controlling for the unconscious, unreasoning causes which would otherwise bias their decisions (e.g. unconscious racial stereotypes).</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Tree>
    <p:extLst>
      <p:ext uri="{BB962C8B-B14F-4D97-AF65-F5344CB8AC3E}">
        <p14:creationId xmlns:p14="http://schemas.microsoft.com/office/powerpoint/2010/main" val="7331974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BE5B-5F94-48D6-9178-20911CEDD085}"/>
              </a:ext>
            </a:extLst>
          </p:cNvPr>
          <p:cNvSpPr>
            <a:spLocks noGrp="1"/>
          </p:cNvSpPr>
          <p:nvPr>
            <p:ph type="title"/>
          </p:nvPr>
        </p:nvSpPr>
        <p:spPr/>
        <p:txBody>
          <a:bodyPr/>
          <a:lstStyle/>
          <a:p>
            <a:r>
              <a:rPr lang="en-US" sz="2800" b="1" dirty="0"/>
              <a:t>Challenging the Evidence for the Automatic System</a:t>
            </a:r>
            <a:endParaRPr lang="en-GB" sz="2800" dirty="0"/>
          </a:p>
        </p:txBody>
      </p:sp>
      <p:sp>
        <p:nvSpPr>
          <p:cNvPr id="3" name="Content Placeholder 2">
            <a:extLst>
              <a:ext uri="{FF2B5EF4-FFF2-40B4-BE49-F238E27FC236}">
                <a16:creationId xmlns:a16="http://schemas.microsoft.com/office/drawing/2014/main" id="{F5751EC2-59E2-4CE7-8E3A-C5EFD6C6ABFE}"/>
              </a:ext>
            </a:extLst>
          </p:cNvPr>
          <p:cNvSpPr>
            <a:spLocks noGrp="1"/>
          </p:cNvSpPr>
          <p:nvPr>
            <p:ph idx="1"/>
          </p:nvPr>
        </p:nvSpPr>
        <p:spPr>
          <a:xfrm>
            <a:off x="755650" y="1605455"/>
            <a:ext cx="7931150" cy="4343400"/>
          </a:xfrm>
        </p:spPr>
        <p:txBody>
          <a:bodyPr/>
          <a:lstStyle/>
          <a:p>
            <a:pPr marL="457200" indent="-457200">
              <a:buFont typeface="+mj-lt"/>
              <a:buAutoNum type="arabicPeriod"/>
            </a:pPr>
            <a:r>
              <a:rPr lang="en-US" dirty="0">
                <a:effectLst/>
                <a:latin typeface="Garamond" panose="02020404030301010803" pitchFamily="18" charset="0"/>
                <a:ea typeface="MS Mincho" panose="02020609040205080304" pitchFamily="49" charset="-128"/>
                <a:cs typeface="Times New Roman" panose="02020603050405020304" pitchFamily="18" charset="0"/>
              </a:rPr>
              <a:t>Well-known issues with replication &amp; ecological validity (Koehler 2010, ‘many labs’ project).</a:t>
            </a:r>
          </a:p>
          <a:p>
            <a:pPr marL="457200" indent="-457200">
              <a:buFont typeface="+mj-lt"/>
              <a:buAutoNum type="arabicPeriod"/>
            </a:pPr>
            <a:r>
              <a:rPr lang="en-US" dirty="0">
                <a:effectLst/>
                <a:latin typeface="Garamond" panose="02020404030301010803" pitchFamily="18" charset="0"/>
                <a:ea typeface="MS Mincho" panose="02020609040205080304" pitchFamily="49" charset="-128"/>
                <a:cs typeface="Times New Roman" panose="02020603050405020304" pitchFamily="18" charset="0"/>
              </a:rPr>
              <a:t>Some cases can be explained by better sensitivity to pragmatics; e.g:</a:t>
            </a:r>
          </a:p>
          <a:p>
            <a:pPr lvl="1"/>
            <a:r>
              <a:rPr lang="en-US" dirty="0">
                <a:effectLst/>
                <a:latin typeface="Garamond" panose="02020404030301010803" pitchFamily="18" charset="0"/>
                <a:ea typeface="MS Mincho" panose="02020609040205080304" pitchFamily="49" charset="-128"/>
                <a:cs typeface="Times New Roman" panose="02020603050405020304" pitchFamily="18" charset="0"/>
              </a:rPr>
              <a:t>Bat and ball: ‘The bat costs $1 more than the ball’ is heard as telling you what you have to pay </a:t>
            </a:r>
            <a:r>
              <a:rPr lang="en-US" i="1" dirty="0">
                <a:effectLst/>
                <a:latin typeface="Garamond" panose="02020404030301010803" pitchFamily="18" charset="0"/>
                <a:ea typeface="MS Mincho" panose="02020609040205080304" pitchFamily="49" charset="-128"/>
                <a:cs typeface="Times New Roman" panose="02020603050405020304" pitchFamily="18" charset="0"/>
              </a:rPr>
              <a:t>after buying the ball</a:t>
            </a:r>
            <a:r>
              <a:rPr lang="en-US" dirty="0">
                <a:effectLst/>
                <a:latin typeface="Garamond" panose="02020404030301010803" pitchFamily="18" charset="0"/>
                <a:ea typeface="MS Mincho" panose="02020609040205080304" pitchFamily="49" charset="-128"/>
                <a:cs typeface="Times New Roman" panose="02020603050405020304" pitchFamily="18" charset="0"/>
              </a:rPr>
              <a:t>, not as a claim about relational value of the objects.</a:t>
            </a:r>
          </a:p>
          <a:p>
            <a:pPr lvl="1"/>
            <a:r>
              <a:rPr lang="en-US" dirty="0">
                <a:latin typeface="Garamond" panose="02020404030301010803" pitchFamily="18" charset="0"/>
                <a:ea typeface="MS Mincho" panose="02020609040205080304" pitchFamily="49" charset="-128"/>
                <a:cs typeface="Times New Roman" panose="02020603050405020304" pitchFamily="18" charset="0"/>
              </a:rPr>
              <a:t>Linda: the fact that the speaker bothers to inform you that Linda fits the stereotype for a feminist is itself informative – affects what the speaker conveys.</a:t>
            </a:r>
          </a:p>
          <a:p>
            <a:pPr lvl="1"/>
            <a:r>
              <a:rPr lang="en-US" dirty="0">
                <a:effectLst/>
                <a:latin typeface="Garamond" panose="02020404030301010803" pitchFamily="18" charset="0"/>
                <a:ea typeface="MS Mincho" panose="02020609040205080304" pitchFamily="49" charset="-128"/>
                <a:cs typeface="Times New Roman" panose="02020603050405020304" pitchFamily="18" charset="0"/>
              </a:rPr>
              <a:t>Framing effects: show sensitivity to pragmatics of how information is presented (e.g. in terms of a contextual ‘reference point’).</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Tree>
    <p:extLst>
      <p:ext uri="{BB962C8B-B14F-4D97-AF65-F5344CB8AC3E}">
        <p14:creationId xmlns:p14="http://schemas.microsoft.com/office/powerpoint/2010/main" val="166361926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F3534-FC93-4E7F-B41C-CB55603DCBE4}"/>
              </a:ext>
            </a:extLst>
          </p:cNvPr>
          <p:cNvSpPr>
            <a:spLocks noGrp="1"/>
          </p:cNvSpPr>
          <p:nvPr>
            <p:ph type="title"/>
          </p:nvPr>
        </p:nvSpPr>
        <p:spPr>
          <a:xfrm>
            <a:off x="755650" y="274639"/>
            <a:ext cx="6192838" cy="803048"/>
          </a:xfrm>
        </p:spPr>
        <p:txBody>
          <a:bodyPr/>
          <a:lstStyle/>
          <a:p>
            <a:r>
              <a:rPr lang="en-US" sz="2800" b="1" dirty="0"/>
              <a:t>Challenging the dual system model</a:t>
            </a:r>
            <a:endParaRPr lang="en-GB" sz="2800" dirty="0"/>
          </a:p>
        </p:txBody>
      </p:sp>
      <p:sp>
        <p:nvSpPr>
          <p:cNvPr id="3" name="Content Placeholder 2">
            <a:extLst>
              <a:ext uri="{FF2B5EF4-FFF2-40B4-BE49-F238E27FC236}">
                <a16:creationId xmlns:a16="http://schemas.microsoft.com/office/drawing/2014/main" id="{ECF388C7-403B-4EB6-8526-ABBB0FABD946}"/>
              </a:ext>
            </a:extLst>
          </p:cNvPr>
          <p:cNvSpPr>
            <a:spLocks noGrp="1"/>
          </p:cNvSpPr>
          <p:nvPr>
            <p:ph idx="1"/>
          </p:nvPr>
        </p:nvSpPr>
        <p:spPr>
          <a:xfrm>
            <a:off x="755650" y="1198179"/>
            <a:ext cx="7931150" cy="4745422"/>
          </a:xfrm>
        </p:spPr>
        <p:txBody>
          <a:bodyPr/>
          <a:lstStyle/>
          <a:p>
            <a:r>
              <a:rPr lang="en-US" sz="2000" dirty="0">
                <a:latin typeface="Garamond" panose="02020404030301010803" pitchFamily="18" charset="0"/>
                <a:ea typeface="MS Mincho" panose="02020609040205080304" pitchFamily="49" charset="-128"/>
                <a:cs typeface="Times New Roman" panose="02020603050405020304" pitchFamily="18" charset="0"/>
              </a:rPr>
              <a:t>Dual process models are premised on the idea that we can individuate automatic/unreasoned </a:t>
            </a:r>
            <a:r>
              <a:rPr lang="en-US" sz="2000" b="1" dirty="0">
                <a:latin typeface="Garamond" panose="02020404030301010803" pitchFamily="18" charset="0"/>
                <a:ea typeface="MS Mincho" panose="02020609040205080304" pitchFamily="49" charset="-128"/>
                <a:cs typeface="Times New Roman" panose="02020603050405020304" pitchFamily="18" charset="0"/>
              </a:rPr>
              <a:t>vs</a:t>
            </a:r>
            <a:r>
              <a:rPr lang="en-US" sz="2000" dirty="0">
                <a:latin typeface="Garamond" panose="02020404030301010803" pitchFamily="18" charset="0"/>
                <a:ea typeface="MS Mincho" panose="02020609040205080304" pitchFamily="49" charset="-128"/>
                <a:cs typeface="Times New Roman" panose="02020603050405020304" pitchFamily="18" charset="0"/>
              </a:rPr>
              <a:t> reasoned decisions using one, or a bundle of, other properties. But it’s very unclear we can do this (Samuels 2009 ‘crossover problem’; Keren 2013).</a:t>
            </a:r>
          </a:p>
          <a:p>
            <a:r>
              <a:rPr lang="en-US" sz="2000" dirty="0">
                <a:latin typeface="Garamond" panose="02020404030301010803" pitchFamily="18" charset="0"/>
                <a:ea typeface="MS Mincho" panose="02020609040205080304" pitchFamily="49" charset="-128"/>
                <a:cs typeface="Times New Roman" panose="02020603050405020304" pitchFamily="18" charset="0"/>
              </a:rPr>
              <a:t>Positive definitions yield a category that contains </a:t>
            </a:r>
            <a:r>
              <a:rPr lang="en-US" sz="2000" i="1" dirty="0">
                <a:latin typeface="Garamond" panose="02020404030301010803" pitchFamily="18" charset="0"/>
                <a:ea typeface="MS Mincho" panose="02020609040205080304" pitchFamily="49" charset="-128"/>
                <a:cs typeface="Times New Roman" panose="02020603050405020304" pitchFamily="18" charset="0"/>
              </a:rPr>
              <a:t>both</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a:t>
            </a:r>
          </a:p>
          <a:p>
            <a:pPr lvl="0">
              <a:buFont typeface="+mj-lt"/>
              <a:buAutoNum type="romanLcPeriod"/>
            </a:pPr>
            <a:r>
              <a:rPr lang="en-US" sz="2000" dirty="0">
                <a:effectLst/>
                <a:latin typeface="Garamond" panose="02020404030301010803" pitchFamily="18" charset="0"/>
                <a:ea typeface="MS Mincho" panose="02020609040205080304" pitchFamily="49" charset="-128"/>
                <a:cs typeface="Times New Roman" panose="02020603050405020304" pitchFamily="18" charset="0"/>
              </a:rPr>
              <a:t>Heuristics = simple (or no) rules</a:t>
            </a:r>
            <a:r>
              <a:rPr lang="en-US" sz="2000" dirty="0">
                <a:latin typeface="Garamond" panose="02020404030301010803" pitchFamily="18" charset="0"/>
                <a:ea typeface="MS Mincho" panose="02020609040205080304" pitchFamily="49" charset="-128"/>
                <a:cs typeface="Times New Roman" panose="02020603050405020304" pitchFamily="18" charset="0"/>
              </a:rPr>
              <a:t>. </a:t>
            </a:r>
            <a:r>
              <a:rPr lang="en-US" sz="2000" b="1" dirty="0">
                <a:latin typeface="Garamond" panose="02020404030301010803" pitchFamily="18" charset="0"/>
                <a:ea typeface="MS Mincho" panose="02020609040205080304" pitchFamily="49" charset="-128"/>
                <a:cs typeface="Times New Roman" panose="02020603050405020304" pitchFamily="18" charset="0"/>
              </a:rPr>
              <a:t>But</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 </a:t>
            </a:r>
            <a:r>
              <a:rPr lang="en-US" sz="2000" dirty="0">
                <a:latin typeface="Garamond" panose="02020404030301010803" pitchFamily="18" charset="0"/>
                <a:ea typeface="MS Mincho" panose="02020609040205080304" pitchFamily="49" charset="-128"/>
                <a:cs typeface="Times New Roman" panose="02020603050405020304" pitchFamily="18" charset="0"/>
              </a:rPr>
              <a:t>some heuristic rules are complex, some logical rules are simple (and </a:t>
            </a:r>
            <a:r>
              <a:rPr lang="en-US" sz="2000" dirty="0">
                <a:effectLst/>
                <a:latin typeface="Garamond" panose="02020404030301010803" pitchFamily="18" charset="0"/>
                <a:ea typeface="MS Mincho" panose="02020609040205080304" pitchFamily="49" charset="-128"/>
                <a:cs typeface="Times New Roman" panose="02020603050405020304" pitchFamily="18" charset="0"/>
              </a:rPr>
              <a:t>generally held to be computational).</a:t>
            </a:r>
          </a:p>
          <a:p>
            <a:pPr lvl="0">
              <a:buFont typeface="+mj-lt"/>
              <a:buAutoNum type="romanLcPeriod"/>
            </a:pPr>
            <a:r>
              <a:rPr lang="en-US" sz="2000" dirty="0">
                <a:latin typeface="Garamond" panose="02020404030301010803" pitchFamily="18" charset="0"/>
                <a:ea typeface="MS Mincho" panose="02020609040205080304" pitchFamily="49" charset="-128"/>
                <a:cs typeface="Times New Roman" panose="02020603050405020304" pitchFamily="18" charset="0"/>
              </a:rPr>
              <a:t>Heuristics = fast/unconscious/automatic. </a:t>
            </a:r>
            <a:r>
              <a:rPr lang="en-US" sz="2000" b="1" dirty="0">
                <a:latin typeface="Garamond" panose="02020404030301010803" pitchFamily="18" charset="0"/>
                <a:ea typeface="MS Mincho" panose="02020609040205080304" pitchFamily="49" charset="-128"/>
                <a:cs typeface="Times New Roman" panose="02020603050405020304" pitchFamily="18" charset="0"/>
              </a:rPr>
              <a:t>But</a:t>
            </a:r>
            <a:r>
              <a:rPr lang="en-US" sz="2000" dirty="0">
                <a:latin typeface="Garamond" panose="02020404030301010803" pitchFamily="18" charset="0"/>
                <a:ea typeface="MS Mincho" panose="02020609040205080304" pitchFamily="49" charset="-128"/>
                <a:cs typeface="Times New Roman" panose="02020603050405020304" pitchFamily="18" charset="0"/>
              </a:rPr>
              <a:t> logical processes can be fast/unconscious/automatic too (De Neys 2018).</a:t>
            </a:r>
          </a:p>
          <a:p>
            <a:pPr>
              <a:buFont typeface="+mj-lt"/>
              <a:buAutoNum type="romanLcPeriod"/>
            </a:pPr>
            <a:r>
              <a:rPr lang="en-US" sz="2000" dirty="0">
                <a:latin typeface="Garamond" panose="02020404030301010803" pitchFamily="18" charset="0"/>
                <a:ea typeface="MS Mincho" panose="02020609040205080304" pitchFamily="49" charset="-128"/>
                <a:cs typeface="Times New Roman" panose="02020603050405020304" pitchFamily="18" charset="0"/>
              </a:rPr>
              <a:t>Heuristics = error prone. </a:t>
            </a:r>
            <a:r>
              <a:rPr lang="en-US" sz="2000" b="1" dirty="0">
                <a:latin typeface="Garamond" panose="02020404030301010803" pitchFamily="18" charset="0"/>
                <a:ea typeface="MS Mincho" panose="02020609040205080304" pitchFamily="49" charset="-128"/>
                <a:cs typeface="Times New Roman" panose="02020603050405020304" pitchFamily="18" charset="0"/>
              </a:rPr>
              <a:t>But </a:t>
            </a:r>
            <a:r>
              <a:rPr lang="en-US" sz="2000" dirty="0">
                <a:latin typeface="Garamond" panose="02020404030301010803" pitchFamily="18" charset="0"/>
                <a:ea typeface="MS Mincho" panose="02020609040205080304" pitchFamily="49" charset="-128"/>
                <a:cs typeface="Times New Roman" panose="02020603050405020304" pitchFamily="18" charset="0"/>
              </a:rPr>
              <a:t>no more so than logical transitions.</a:t>
            </a:r>
            <a:endParaRPr lang="en-GB" sz="2000" dirty="0">
              <a:latin typeface="Cambria" panose="02040503050406030204" pitchFamily="18" charset="0"/>
              <a:ea typeface="MS Mincho" panose="02020609040205080304" pitchFamily="49" charset="-128"/>
              <a:cs typeface="Times New Roman" panose="02020603050405020304" pitchFamily="18" charset="0"/>
            </a:endParaRPr>
          </a:p>
          <a:p>
            <a:r>
              <a:rPr lang="en-US" sz="2000" dirty="0">
                <a:latin typeface="Garamond" panose="02020404030301010803" pitchFamily="18" charset="0"/>
                <a:ea typeface="MS Mincho" panose="02020609040205080304" pitchFamily="49" charset="-128"/>
                <a:cs typeface="Times New Roman" panose="02020603050405020304" pitchFamily="18" charset="0"/>
              </a:rPr>
              <a:t>Negative definition (heuristics = non-logical transitions) yields a gerrymandered category (rather than focusing on mechanisms, e.g. association) which doesn’t map to any of the other alleged properties.</a:t>
            </a:r>
            <a:endParaRPr lang="en-GB"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31912847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5EDA5-2827-4F75-8D45-53DDFB678EA1}"/>
              </a:ext>
            </a:extLst>
          </p:cNvPr>
          <p:cNvSpPr>
            <a:spLocks noGrp="1"/>
          </p:cNvSpPr>
          <p:nvPr>
            <p:ph type="title"/>
          </p:nvPr>
        </p:nvSpPr>
        <p:spPr>
          <a:xfrm>
            <a:off x="755650" y="274638"/>
            <a:ext cx="6192838" cy="830262"/>
          </a:xfrm>
        </p:spPr>
        <p:txBody>
          <a:bodyPr/>
          <a:lstStyle/>
          <a:p>
            <a:r>
              <a:rPr lang="en-GB" sz="2800" b="1" dirty="0"/>
              <a:t>Concessions on rational decision making</a:t>
            </a:r>
          </a:p>
        </p:txBody>
      </p:sp>
      <p:sp>
        <p:nvSpPr>
          <p:cNvPr id="3" name="Content Placeholder 2">
            <a:extLst>
              <a:ext uri="{FF2B5EF4-FFF2-40B4-BE49-F238E27FC236}">
                <a16:creationId xmlns:a16="http://schemas.microsoft.com/office/drawing/2014/main" id="{B0F04B09-B82F-4DAD-9177-2F344030CB45}"/>
              </a:ext>
            </a:extLst>
          </p:cNvPr>
          <p:cNvSpPr>
            <a:spLocks noGrp="1"/>
          </p:cNvSpPr>
          <p:nvPr>
            <p:ph idx="1"/>
          </p:nvPr>
        </p:nvSpPr>
        <p:spPr>
          <a:xfrm>
            <a:off x="755650" y="1240971"/>
            <a:ext cx="7931150" cy="4702630"/>
          </a:xfrm>
        </p:spPr>
        <p:txBody>
          <a:bodyPr/>
          <a:lstStyle/>
          <a:p>
            <a:r>
              <a:rPr lang="en-US" dirty="0">
                <a:latin typeface="Garamond" panose="02020404030301010803" pitchFamily="18" charset="0"/>
                <a:ea typeface="MS Mincho" panose="02020609040205080304" pitchFamily="49" charset="-128"/>
                <a:cs typeface="Times New Roman" panose="02020603050405020304" pitchFamily="18" charset="0"/>
              </a:rPr>
              <a:t>The challenge from automatic decision-making processes does demonstrate the need for a more inclusive account of human rationality than Classical Rational Choice theory.</a:t>
            </a:r>
          </a:p>
          <a:p>
            <a:r>
              <a:rPr lang="en-US" dirty="0">
                <a:latin typeface="Garamond" panose="02020404030301010803" pitchFamily="18" charset="0"/>
                <a:ea typeface="MS Mincho" panose="02020609040205080304" pitchFamily="49" charset="-128"/>
                <a:cs typeface="Times New Roman" panose="02020603050405020304" pitchFamily="18" charset="0"/>
              </a:rPr>
              <a:t>Need to refine the account in three directions:</a:t>
            </a:r>
          </a:p>
          <a:p>
            <a:pPr lvl="1" indent="-342900">
              <a:buFont typeface="+mj-lt"/>
              <a:buAutoNum type="romanLcPeriod"/>
            </a:pPr>
            <a:r>
              <a:rPr lang="en-US" dirty="0">
                <a:latin typeface="Garamond" panose="02020404030301010803" pitchFamily="18" charset="0"/>
                <a:ea typeface="MS Mincho" panose="02020609040205080304" pitchFamily="49" charset="-128"/>
                <a:cs typeface="Times New Roman" panose="02020603050405020304" pitchFamily="18" charset="0"/>
              </a:rPr>
              <a:t>Aim: rational agents aim at </a:t>
            </a:r>
            <a:r>
              <a:rPr lang="en-US" b="1" dirty="0">
                <a:latin typeface="Garamond" panose="02020404030301010803" pitchFamily="18" charset="0"/>
                <a:ea typeface="MS Mincho" panose="02020609040205080304" pitchFamily="49" charset="-128"/>
                <a:cs typeface="Times New Roman" panose="02020603050405020304" pitchFamily="18" charset="0"/>
              </a:rPr>
              <a:t>good enough </a:t>
            </a:r>
            <a:r>
              <a:rPr lang="en-US" dirty="0">
                <a:latin typeface="Garamond" panose="02020404030301010803" pitchFamily="18" charset="0"/>
                <a:ea typeface="MS Mincho" panose="02020609040205080304" pitchFamily="49" charset="-128"/>
                <a:cs typeface="Times New Roman" panose="02020603050405020304" pitchFamily="18" charset="0"/>
              </a:rPr>
              <a:t>solutions (satisfycing), rather than maximizing utility. (Simons 1955 – bounded rationality.)</a:t>
            </a:r>
          </a:p>
          <a:p>
            <a:pPr lvl="1">
              <a:buFont typeface="+mj-lt"/>
              <a:buAutoNum type="romanLcPeriod"/>
            </a:pPr>
            <a:r>
              <a:rPr lang="en-US" dirty="0">
                <a:latin typeface="Garamond" panose="02020404030301010803" pitchFamily="18" charset="0"/>
                <a:ea typeface="MS Mincho" panose="02020609040205080304" pitchFamily="49" charset="-128"/>
                <a:cs typeface="Times New Roman" panose="02020603050405020304" pitchFamily="18" charset="0"/>
              </a:rPr>
              <a:t>Rational processes look at </a:t>
            </a:r>
            <a:r>
              <a:rPr lang="en-US" b="1" dirty="0">
                <a:latin typeface="Garamond" panose="02020404030301010803" pitchFamily="18" charset="0"/>
                <a:ea typeface="MS Mincho" panose="02020609040205080304" pitchFamily="49" charset="-128"/>
                <a:cs typeface="Times New Roman" panose="02020603050405020304" pitchFamily="18" charset="0"/>
              </a:rPr>
              <a:t>some</a:t>
            </a:r>
            <a:r>
              <a:rPr lang="en-US" dirty="0">
                <a:latin typeface="Garamond" panose="02020404030301010803" pitchFamily="18" charset="0"/>
                <a:ea typeface="MS Mincho" panose="02020609040205080304" pitchFamily="49" charset="-128"/>
                <a:cs typeface="Times New Roman" panose="02020603050405020304" pitchFamily="18" charset="0"/>
              </a:rPr>
              <a:t>, not necessarily all, evidence. (Gigerenzer 2002 – adaptive rationality.)</a:t>
            </a:r>
            <a:endParaRPr lang="en-GB" dirty="0">
              <a:latin typeface="Cambria" panose="02040503050406030204" pitchFamily="18" charset="0"/>
              <a:ea typeface="MS Mincho" panose="02020609040205080304" pitchFamily="49" charset="-128"/>
              <a:cs typeface="Times New Roman" panose="02020603050405020304" pitchFamily="18" charset="0"/>
            </a:endParaRPr>
          </a:p>
          <a:p>
            <a:pPr lvl="1">
              <a:buFont typeface="+mj-lt"/>
              <a:buAutoNum type="romanLcPeriod"/>
            </a:pPr>
            <a:r>
              <a:rPr lang="en-US" dirty="0">
                <a:latin typeface="Garamond" panose="02020404030301010803" pitchFamily="18" charset="0"/>
                <a:ea typeface="MS Mincho" panose="02020609040205080304" pitchFamily="49" charset="-128"/>
                <a:cs typeface="Times New Roman" panose="02020603050405020304" pitchFamily="18" charset="0"/>
              </a:rPr>
              <a:t>Processes: classical logic, probability theory and</a:t>
            </a:r>
            <a:r>
              <a:rPr lang="en-US" i="1" dirty="0">
                <a:latin typeface="Garamond" panose="02020404030301010803" pitchFamily="18" charset="0"/>
                <a:ea typeface="MS Mincho" panose="02020609040205080304" pitchFamily="49" charset="-128"/>
                <a:cs typeface="Times New Roman" panose="02020603050405020304" pitchFamily="18" charset="0"/>
              </a:rPr>
              <a:t> </a:t>
            </a:r>
            <a:r>
              <a:rPr lang="en-US" b="1" dirty="0">
                <a:latin typeface="Garamond" panose="02020404030301010803" pitchFamily="18" charset="0"/>
                <a:ea typeface="MS Mincho" panose="02020609040205080304" pitchFamily="49" charset="-128"/>
                <a:cs typeface="Times New Roman" panose="02020603050405020304" pitchFamily="18" charset="0"/>
              </a:rPr>
              <a:t>associative</a:t>
            </a:r>
            <a:r>
              <a:rPr lang="en-US" dirty="0">
                <a:latin typeface="Garamond" panose="02020404030301010803" pitchFamily="18" charset="0"/>
                <a:ea typeface="MS Mincho" panose="02020609040205080304" pitchFamily="49" charset="-128"/>
                <a:cs typeface="Times New Roman" panose="02020603050405020304" pitchFamily="18" charset="0"/>
              </a:rPr>
              <a:t> thinking (heuristics). </a:t>
            </a:r>
            <a:endParaRPr lang="en-GB" dirty="0"/>
          </a:p>
          <a:p>
            <a:r>
              <a:rPr lang="en-US" dirty="0">
                <a:latin typeface="Garamond" panose="02020404030301010803" pitchFamily="18" charset="0"/>
                <a:ea typeface="MS Mincho" panose="02020609040205080304" pitchFamily="49" charset="-128"/>
                <a:cs typeface="Times New Roman" panose="02020603050405020304" pitchFamily="18" charset="0"/>
              </a:rPr>
              <a:t>(i-iii) plus a richer understanding of pragmatics can resolve the challenge from Automatic system to CP, but it opens up a new worry…</a:t>
            </a:r>
          </a:p>
        </p:txBody>
      </p:sp>
    </p:spTree>
    <p:extLst>
      <p:ext uri="{BB962C8B-B14F-4D97-AF65-F5344CB8AC3E}">
        <p14:creationId xmlns:p14="http://schemas.microsoft.com/office/powerpoint/2010/main" val="209934994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95428-E2B8-413E-AE0C-DE6D44B46604}"/>
              </a:ext>
            </a:extLst>
          </p:cNvPr>
          <p:cNvSpPr>
            <a:spLocks noGrp="1"/>
          </p:cNvSpPr>
          <p:nvPr>
            <p:ph type="title"/>
          </p:nvPr>
        </p:nvSpPr>
        <p:spPr/>
        <p:txBody>
          <a:bodyPr/>
          <a:lstStyle/>
          <a:p>
            <a:r>
              <a:rPr lang="en-US" sz="2800" b="1" dirty="0">
                <a:effectLst/>
                <a:latin typeface="Garamond" panose="02020404030301010803" pitchFamily="18" charset="0"/>
                <a:ea typeface="MS Mincho" panose="02020609040205080304" pitchFamily="49" charset="-128"/>
                <a:cs typeface="Times New Roman" panose="02020603050405020304" pitchFamily="18" charset="0"/>
              </a:rPr>
              <a:t>Challenge 2: </a:t>
            </a:r>
            <a:br>
              <a:rPr lang="en-US" sz="2800" b="1" dirty="0">
                <a:effectLst/>
                <a:latin typeface="Garamond" panose="02020404030301010803" pitchFamily="18" charset="0"/>
                <a:ea typeface="MS Mincho" panose="02020609040205080304" pitchFamily="49" charset="-128"/>
                <a:cs typeface="Times New Roman" panose="02020603050405020304" pitchFamily="18" charset="0"/>
              </a:rPr>
            </a:br>
            <a:r>
              <a:rPr lang="en-US" sz="2800" b="1" dirty="0">
                <a:effectLst/>
                <a:latin typeface="Garamond" panose="02020404030301010803" pitchFamily="18" charset="0"/>
                <a:ea typeface="MS Mincho" panose="02020609040205080304" pitchFamily="49" charset="-128"/>
                <a:cs typeface="Times New Roman" panose="02020603050405020304" pitchFamily="18" charset="0"/>
              </a:rPr>
              <a:t>Improper Use of Logical Systems</a:t>
            </a:r>
            <a:endParaRPr lang="en-GB" sz="2800" dirty="0"/>
          </a:p>
        </p:txBody>
      </p:sp>
      <p:sp>
        <p:nvSpPr>
          <p:cNvPr id="3" name="Content Placeholder 2">
            <a:extLst>
              <a:ext uri="{FF2B5EF4-FFF2-40B4-BE49-F238E27FC236}">
                <a16:creationId xmlns:a16="http://schemas.microsoft.com/office/drawing/2014/main" id="{D88240F2-9B7F-40C4-AFE2-DC85C0D0FED4}"/>
              </a:ext>
            </a:extLst>
          </p:cNvPr>
          <p:cNvSpPr>
            <a:spLocks noGrp="1"/>
          </p:cNvSpPr>
          <p:nvPr>
            <p:ph idx="1"/>
          </p:nvPr>
        </p:nvSpPr>
        <p:spPr/>
        <p:txBody>
          <a:bodyPr/>
          <a:lstStyle/>
          <a:p>
            <a:r>
              <a:rPr lang="en-GB" dirty="0">
                <a:latin typeface="Garamond" panose="02020404030301010803" pitchFamily="18" charset="0"/>
                <a:ea typeface="MS Mincho" panose="02020609040205080304" pitchFamily="49" charset="-128"/>
                <a:cs typeface="Times New Roman" panose="02020603050405020304" pitchFamily="18" charset="0"/>
              </a:rPr>
              <a:t>A</a:t>
            </a:r>
            <a:r>
              <a:rPr lang="en-GB" dirty="0">
                <a:effectLst/>
                <a:latin typeface="Garamond" panose="02020404030301010803" pitchFamily="18" charset="0"/>
                <a:ea typeface="MS Mincho" panose="02020609040205080304" pitchFamily="49" charset="-128"/>
                <a:cs typeface="Times New Roman" panose="02020603050405020304" pitchFamily="18" charset="0"/>
              </a:rPr>
              <a:t>gents arrive at decisions or judgements using reasoning mechanisms (e.g. involving logic or probability theory), but their use of these systems fails (in some systematic way) to reach the standards required for rational decision making.</a:t>
            </a:r>
          </a:p>
          <a:p>
            <a:r>
              <a:rPr lang="en-GB" dirty="0">
                <a:effectLst/>
                <a:latin typeface="Garamond" panose="02020404030301010803" pitchFamily="18" charset="0"/>
                <a:ea typeface="MS Mincho" panose="02020609040205080304" pitchFamily="49" charset="-128"/>
                <a:cs typeface="Times New Roman" panose="02020603050405020304" pitchFamily="18" charset="0"/>
              </a:rPr>
              <a:t>There is something fundamentally wrong with the way we deploy our reasoning resources which means we are</a:t>
            </a:r>
            <a:r>
              <a:rPr lang="en-GB" dirty="0">
                <a:latin typeface="Garamond" panose="02020404030301010803" pitchFamily="18" charset="0"/>
                <a:ea typeface="MS Mincho" panose="02020609040205080304" pitchFamily="49" charset="-128"/>
                <a:cs typeface="Times New Roman" panose="02020603050405020304" pitchFamily="18" charset="0"/>
              </a:rPr>
              <a:t> irrational.</a:t>
            </a:r>
            <a:endParaRPr lang="en-GB" dirty="0">
              <a:effectLst/>
              <a:latin typeface="Garamond" panose="02020404030301010803" pitchFamily="18" charset="0"/>
              <a:ea typeface="MS Mincho" panose="02020609040205080304" pitchFamily="49" charset="-128"/>
              <a:cs typeface="Times New Roman" panose="02020603050405020304" pitchFamily="18" charset="0"/>
            </a:endParaRPr>
          </a:p>
          <a:p>
            <a:r>
              <a:rPr lang="en-GB" dirty="0">
                <a:latin typeface="Garamond" panose="02020404030301010803" pitchFamily="18" charset="0"/>
                <a:ea typeface="MS Mincho" panose="02020609040205080304" pitchFamily="49" charset="-128"/>
                <a:cs typeface="Times New Roman" panose="02020603050405020304" pitchFamily="18" charset="0"/>
              </a:rPr>
              <a:t>Evidence comes from: </a:t>
            </a:r>
          </a:p>
          <a:p>
            <a:pPr marL="971550" lvl="1" indent="-514350">
              <a:buAutoNum type="romanLcParenBoth"/>
            </a:pPr>
            <a:r>
              <a:rPr lang="en-GB" dirty="0">
                <a:latin typeface="Garamond" panose="02020404030301010803" pitchFamily="18" charset="0"/>
                <a:ea typeface="MS Mincho" panose="02020609040205080304" pitchFamily="49" charset="-128"/>
                <a:cs typeface="Times New Roman" panose="02020603050405020304" pitchFamily="18" charset="0"/>
              </a:rPr>
              <a:t>Wason Selection Task.</a:t>
            </a:r>
          </a:p>
          <a:p>
            <a:pPr marL="971550" lvl="1" indent="-514350">
              <a:buAutoNum type="romanLcParenBoth"/>
            </a:pPr>
            <a:r>
              <a:rPr lang="en-GB" dirty="0">
                <a:latin typeface="Garamond" panose="02020404030301010803" pitchFamily="18" charset="0"/>
                <a:ea typeface="MS Mincho" panose="02020609040205080304" pitchFamily="49" charset="-128"/>
                <a:cs typeface="Times New Roman" panose="02020603050405020304" pitchFamily="18" charset="0"/>
              </a:rPr>
              <a:t>Biased evidence gathering/assimilation (‘motivated reasoning’).</a:t>
            </a:r>
          </a:p>
          <a:p>
            <a:pPr marL="971550" lvl="1" indent="-514350">
              <a:buAutoNum type="romanLcParenBoth"/>
            </a:pPr>
            <a:r>
              <a:rPr lang="en-GB" dirty="0">
                <a:latin typeface="Garamond" panose="02020404030301010803" pitchFamily="18" charset="0"/>
                <a:ea typeface="MS Mincho" panose="02020609040205080304" pitchFamily="49" charset="-128"/>
                <a:cs typeface="Times New Roman" panose="02020603050405020304" pitchFamily="18" charset="0"/>
              </a:rPr>
              <a:t>Belief </a:t>
            </a:r>
            <a:r>
              <a:rPr lang="en-US" dirty="0">
                <a:effectLst/>
                <a:latin typeface="Garamond" panose="02020404030301010803" pitchFamily="18" charset="0"/>
                <a:ea typeface="MS Mincho" panose="02020609040205080304" pitchFamily="49" charset="-128"/>
                <a:cs typeface="Times New Roman" panose="02020603050405020304" pitchFamily="18" charset="0"/>
              </a:rPr>
              <a:t>polarization due to belief disconfirmation.</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Tree>
    <p:extLst>
      <p:ext uri="{BB962C8B-B14F-4D97-AF65-F5344CB8AC3E}">
        <p14:creationId xmlns:p14="http://schemas.microsoft.com/office/powerpoint/2010/main" val="393831385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582386"/>
            <a:ext cx="7931150" cy="5361214"/>
          </a:xfrm>
        </p:spPr>
        <p:txBody>
          <a:bodyPr/>
          <a:lstStyle/>
          <a:p>
            <a:pPr marL="514350" indent="-514350">
              <a:buFont typeface="+mj-lt"/>
              <a:buAutoNum type="romanLcPeriod"/>
            </a:pPr>
            <a:r>
              <a:rPr lang="en-US" b="1" dirty="0">
                <a:effectLst/>
                <a:latin typeface="Garamond" panose="02020404030301010803" pitchFamily="18" charset="0"/>
                <a:ea typeface="MS Mincho" panose="02020609040205080304" pitchFamily="49" charset="-128"/>
                <a:cs typeface="Times New Roman" panose="02020603050405020304" pitchFamily="18" charset="0"/>
              </a:rPr>
              <a:t>Wason Selection Task</a:t>
            </a:r>
            <a:endParaRPr lang="en-US" b="1" dirty="0">
              <a:latin typeface="Garamond" panose="02020404030301010803" pitchFamily="18" charset="0"/>
              <a:ea typeface="MS Mincho" panose="02020609040205080304" pitchFamily="49" charset="-128"/>
              <a:cs typeface="Times New Roman" panose="02020603050405020304" pitchFamily="18" charset="0"/>
            </a:endParaRPr>
          </a:p>
          <a:p>
            <a:endParaRPr lang="en-US" dirty="0">
              <a:effectLst/>
              <a:latin typeface="Garamond" panose="02020404030301010803" pitchFamily="18" charset="0"/>
              <a:ea typeface="MS Mincho" panose="02020609040205080304" pitchFamily="49" charset="-128"/>
              <a:cs typeface="Times New Roman" panose="02020603050405020304" pitchFamily="18" charset="0"/>
            </a:endParaRPr>
          </a:p>
          <a:p>
            <a:r>
              <a:rPr lang="en-US" dirty="0">
                <a:effectLst/>
                <a:latin typeface="Garamond" panose="02020404030301010803" pitchFamily="18" charset="0"/>
                <a:ea typeface="MS Mincho" panose="02020609040205080304" pitchFamily="49" charset="-128"/>
                <a:cs typeface="Times New Roman" panose="02020603050405020304" pitchFamily="18" charset="0"/>
              </a:rPr>
              <a:t>Which card(s) must be turned over to test the rule that </a:t>
            </a:r>
            <a:r>
              <a:rPr lang="en-US" u="sng" dirty="0">
                <a:effectLst/>
                <a:latin typeface="Garamond" panose="02020404030301010803" pitchFamily="18" charset="0"/>
                <a:ea typeface="MS Mincho" panose="02020609040205080304" pitchFamily="49" charset="-128"/>
                <a:cs typeface="Times New Roman" panose="02020603050405020304" pitchFamily="18" charset="0"/>
              </a:rPr>
              <a:t>if a card shows an even number on one face, then its opposite face is red</a:t>
            </a:r>
            <a:r>
              <a:rPr lang="en-US" dirty="0">
                <a:effectLst/>
                <a:latin typeface="Garamond" panose="02020404030301010803" pitchFamily="18" charset="0"/>
                <a:ea typeface="MS Mincho" panose="02020609040205080304" pitchFamily="49" charset="-128"/>
                <a:cs typeface="Times New Roman" panose="02020603050405020304" pitchFamily="18" charset="0"/>
              </a:rPr>
              <a:t>?</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r>
              <a:rPr lang="en-GB" dirty="0">
                <a:effectLst/>
                <a:latin typeface="Garamond" panose="02020404030301010803" pitchFamily="18" charset="0"/>
                <a:ea typeface="MS Mincho" panose="02020609040205080304" pitchFamily="49" charset="-128"/>
                <a:cs typeface="Times New Roman" panose="02020603050405020304" pitchFamily="18" charset="0"/>
              </a:rPr>
              <a:t>In Wason’s original experiment, less than 10% of participants delivered the logically correct result (‘8’ &amp; ‘brown’). </a:t>
            </a:r>
          </a:p>
          <a:p>
            <a:r>
              <a:rPr lang="en-GB" dirty="0">
                <a:effectLst/>
                <a:latin typeface="Garamond" panose="02020404030301010803" pitchFamily="18" charset="0"/>
                <a:ea typeface="MS Mincho" panose="02020609040205080304" pitchFamily="49" charset="-128"/>
                <a:cs typeface="Times New Roman" panose="02020603050405020304" pitchFamily="18" charset="0"/>
              </a:rPr>
              <a:t>Turning red </a:t>
            </a:r>
            <a:r>
              <a:rPr lang="en-GB" dirty="0">
                <a:latin typeface="Garamond" panose="02020404030301010803" pitchFamily="18" charset="0"/>
                <a:ea typeface="MS Mincho" panose="02020609040205080304" pitchFamily="49" charset="-128"/>
                <a:cs typeface="Times New Roman" panose="02020603050405020304" pitchFamily="18" charset="0"/>
              </a:rPr>
              <a:t>card over is </a:t>
            </a:r>
            <a:r>
              <a:rPr lang="en-GB" dirty="0">
                <a:effectLst/>
                <a:latin typeface="Garamond" panose="02020404030301010803" pitchFamily="18" charset="0"/>
                <a:ea typeface="MS Mincho" panose="02020609040205080304" pitchFamily="49" charset="-128"/>
                <a:cs typeface="Times New Roman" panose="02020603050405020304" pitchFamily="18" charset="0"/>
              </a:rPr>
              <a:t>irrelevant: if the red card has an even number on the reverse, that fits with the rule, and if it has an odd number that doesn’t matter, as the rule isn’t “if </a:t>
            </a:r>
            <a:r>
              <a:rPr lang="en-GB" i="1" dirty="0">
                <a:effectLst/>
                <a:latin typeface="Garamond" panose="02020404030301010803" pitchFamily="18" charset="0"/>
                <a:ea typeface="MS Mincho" panose="02020609040205080304" pitchFamily="49" charset="-128"/>
                <a:cs typeface="Times New Roman" panose="02020603050405020304" pitchFamily="18" charset="0"/>
              </a:rPr>
              <a:t>and only if</a:t>
            </a:r>
            <a:r>
              <a:rPr lang="en-GB" dirty="0">
                <a:effectLst/>
                <a:latin typeface="Garamond" panose="02020404030301010803" pitchFamily="18" charset="0"/>
                <a:ea typeface="MS Mincho" panose="02020609040205080304" pitchFamily="49" charset="-128"/>
                <a:cs typeface="Times New Roman" panose="02020603050405020304" pitchFamily="18" charset="0"/>
              </a:rPr>
              <a:t> even number then red”.</a:t>
            </a:r>
          </a:p>
          <a:p>
            <a:r>
              <a:rPr lang="en-GB" dirty="0">
                <a:latin typeface="Garamond" panose="02020404030301010803" pitchFamily="18" charset="0"/>
                <a:ea typeface="MS Mincho" panose="02020609040205080304" pitchFamily="49" charset="-128"/>
                <a:cs typeface="Times New Roman" panose="02020603050405020304" pitchFamily="18" charset="0"/>
              </a:rPr>
              <a:t>Repeated failure in this test is taken to show that people are systematically poor at (abstract) conditional reasoning.</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pic>
        <p:nvPicPr>
          <p:cNvPr id="5" name="Picture 4">
            <a:extLst>
              <a:ext uri="{FF2B5EF4-FFF2-40B4-BE49-F238E27FC236}">
                <a16:creationId xmlns:a16="http://schemas.microsoft.com/office/drawing/2014/main" id="{77CA40E7-1675-4CFA-822C-54AF07C1EF9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81125" y="214100"/>
            <a:ext cx="3305675" cy="1196174"/>
          </a:xfrm>
          <a:prstGeom prst="rect">
            <a:avLst/>
          </a:prstGeom>
          <a:noFill/>
          <a:ln>
            <a:noFill/>
          </a:ln>
        </p:spPr>
      </p:pic>
    </p:spTree>
    <p:extLst>
      <p:ext uri="{BB962C8B-B14F-4D97-AF65-F5344CB8AC3E}">
        <p14:creationId xmlns:p14="http://schemas.microsoft.com/office/powerpoint/2010/main" val="261251711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A19B20-BC5E-4C9E-80A3-28CD98EAB374}"/>
              </a:ext>
            </a:extLst>
          </p:cNvPr>
          <p:cNvSpPr>
            <a:spLocks noGrp="1"/>
          </p:cNvSpPr>
          <p:nvPr>
            <p:ph type="title"/>
          </p:nvPr>
        </p:nvSpPr>
        <p:spPr>
          <a:xfrm>
            <a:off x="315686" y="274638"/>
            <a:ext cx="6632802" cy="824819"/>
          </a:xfrm>
        </p:spPr>
        <p:txBody>
          <a:bodyPr/>
          <a:lstStyle/>
          <a:p>
            <a:r>
              <a:rPr lang="en-GB" sz="2800" b="1" dirty="0">
                <a:latin typeface="Garamond" panose="02020404030301010803" pitchFamily="18" charset="0"/>
              </a:rPr>
              <a:t>ii) Motivated reasoning</a:t>
            </a:r>
          </a:p>
        </p:txBody>
      </p:sp>
      <p:sp>
        <p:nvSpPr>
          <p:cNvPr id="6" name="Content Placeholder 5">
            <a:extLst>
              <a:ext uri="{FF2B5EF4-FFF2-40B4-BE49-F238E27FC236}">
                <a16:creationId xmlns:a16="http://schemas.microsoft.com/office/drawing/2014/main" id="{0932A52E-E76B-453B-8DF3-DD59F4A3C9DB}"/>
              </a:ext>
            </a:extLst>
          </p:cNvPr>
          <p:cNvSpPr>
            <a:spLocks noGrp="1"/>
          </p:cNvSpPr>
          <p:nvPr>
            <p:ph idx="1"/>
          </p:nvPr>
        </p:nvSpPr>
        <p:spPr>
          <a:xfrm>
            <a:off x="391886" y="1175657"/>
            <a:ext cx="8294914" cy="4767943"/>
          </a:xfrm>
        </p:spPr>
        <p:txBody>
          <a:bodyPr/>
          <a:lstStyle/>
          <a:p>
            <a:pPr marL="0" indent="0">
              <a:buNone/>
            </a:pPr>
            <a:r>
              <a:rPr lang="en-US" dirty="0">
                <a:solidFill>
                  <a:srgbClr val="2C2D30"/>
                </a:solidFill>
                <a:latin typeface="Garamond" panose="02020404030301010803" pitchFamily="18" charset="0"/>
                <a:ea typeface="MS Mincho" panose="02020609040205080304" pitchFamily="49" charset="-128"/>
                <a:cs typeface="Arial" panose="020B0604020202020204" pitchFamily="34" charset="0"/>
              </a:rPr>
              <a:t>S</a:t>
            </a:r>
            <a:r>
              <a:rPr lang="en-US" dirty="0">
                <a:solidFill>
                  <a:srgbClr val="2C2D30"/>
                </a:solidFill>
                <a:effectLst/>
                <a:latin typeface="Garamond" panose="02020404030301010803" pitchFamily="18" charset="0"/>
                <a:ea typeface="MS Mincho" panose="02020609040205080304" pitchFamily="49" charset="-128"/>
                <a:cs typeface="Arial" panose="020B0604020202020204" pitchFamily="34" charset="0"/>
              </a:rPr>
              <a:t>ubjects tend to:</a:t>
            </a:r>
          </a:p>
          <a:p>
            <a:r>
              <a:rPr lang="en-US" dirty="0">
                <a:solidFill>
                  <a:srgbClr val="2C2D30"/>
                </a:solidFill>
                <a:latin typeface="Garamond" panose="02020404030301010803" pitchFamily="18" charset="0"/>
                <a:ea typeface="MS Mincho" panose="02020609040205080304" pitchFamily="49" charset="-128"/>
                <a:cs typeface="Arial" panose="020B0604020202020204" pitchFamily="34" charset="0"/>
              </a:rPr>
              <a:t>p</a:t>
            </a:r>
            <a:r>
              <a:rPr lang="en-US" dirty="0">
                <a:solidFill>
                  <a:srgbClr val="2C2D30"/>
                </a:solidFill>
                <a:effectLst/>
                <a:latin typeface="Garamond" panose="02020404030301010803" pitchFamily="18" charset="0"/>
                <a:ea typeface="MS Mincho" panose="02020609040205080304" pitchFamily="49" charset="-128"/>
                <a:cs typeface="Arial" panose="020B0604020202020204" pitchFamily="34" charset="0"/>
              </a:rPr>
              <a:t>ay attention to things that support what they already believe/ignore counter-evidence (e.g. Ross 1975, Anderson 1983)</a:t>
            </a:r>
          </a:p>
          <a:p>
            <a:r>
              <a:rPr lang="en-US" dirty="0">
                <a:solidFill>
                  <a:srgbClr val="2C2D30"/>
                </a:solidFill>
                <a:effectLst/>
                <a:latin typeface="Garamond" panose="02020404030301010803" pitchFamily="18" charset="0"/>
                <a:ea typeface="MS Mincho" panose="02020609040205080304" pitchFamily="49" charset="-128"/>
                <a:cs typeface="Arial" panose="020B0604020202020204" pitchFamily="34" charset="0"/>
              </a:rPr>
              <a:t>be overconfident (attribute too high a credence to extant beliefs)</a:t>
            </a:r>
          </a:p>
          <a:p>
            <a:r>
              <a:rPr lang="en-US" dirty="0">
                <a:solidFill>
                  <a:srgbClr val="2C2D30"/>
                </a:solidFill>
                <a:effectLst/>
                <a:latin typeface="Garamond" panose="02020404030301010803" pitchFamily="18" charset="0"/>
                <a:ea typeface="MS Mincho" panose="02020609040205080304" pitchFamily="49" charset="-128"/>
                <a:cs typeface="Arial" panose="020B0604020202020204" pitchFamily="34" charset="0"/>
              </a:rPr>
              <a:t>engage in belief polarization (groups of like-minded individuals reinforce a shared belief via poor reasons). </a:t>
            </a:r>
          </a:p>
          <a:p>
            <a:pPr marL="0" indent="0">
              <a:buNone/>
            </a:pPr>
            <a:r>
              <a:rPr lang="en-GB"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What [people] find difficult is not looking for counter-evidence or counterarguments in general, but only when what is being challenged is their own opinion…[R]easoning systematically works to find reasons for our ideas and against ideas we oppose. It always takes our side…This is pretty much the </a:t>
            </a:r>
            <a:r>
              <a:rPr lang="en-GB" sz="1800"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exact opposite</a:t>
            </a:r>
            <a:r>
              <a:rPr lang="en-GB" sz="18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of what you should expect of a mechanism that aims at improving one’s beliefs through solitary ratiocination. There is no obvious way to explain the myside bias from within the intellectualist approach to reasoning.</a:t>
            </a:r>
            <a:r>
              <a:rPr lang="en-US" sz="1800" dirty="0">
                <a:solidFill>
                  <a:srgbClr val="2C2D30"/>
                </a:solidFill>
                <a:effectLst/>
                <a:latin typeface="Garamond" panose="02020404030301010803" pitchFamily="18" charset="0"/>
                <a:ea typeface="MS Mincho" panose="02020609040205080304" pitchFamily="49" charset="-128"/>
                <a:cs typeface="Arial" panose="020B0604020202020204" pitchFamily="34" charset="0"/>
              </a:rPr>
              <a:t> – Mercier &amp; </a:t>
            </a:r>
            <a:r>
              <a:rPr lang="en-US" sz="1800" dirty="0">
                <a:solidFill>
                  <a:srgbClr val="2C2D30"/>
                </a:solidFill>
                <a:latin typeface="Garamond" panose="02020404030301010803" pitchFamily="18" charset="0"/>
                <a:ea typeface="MS Mincho" panose="02020609040205080304" pitchFamily="49" charset="-128"/>
                <a:cs typeface="Arial" panose="020B0604020202020204" pitchFamily="34" charset="0"/>
              </a:rPr>
              <a:t>Sperber 2017</a:t>
            </a:r>
            <a:r>
              <a:rPr lang="en-US" sz="1800" dirty="0">
                <a:solidFill>
                  <a:srgbClr val="2C2D30"/>
                </a:solidFill>
                <a:effectLst/>
                <a:latin typeface="Garamond" panose="02020404030301010803" pitchFamily="18" charset="0"/>
                <a:ea typeface="MS Mincho" panose="02020609040205080304" pitchFamily="49" charset="-128"/>
                <a:cs typeface="Arial" panose="020B0604020202020204" pitchFamily="34" charset="0"/>
              </a:rPr>
              <a:t>: 218.</a:t>
            </a:r>
            <a:endParaRPr lang="en-GB" sz="1800" dirty="0">
              <a:latin typeface="Garamond" panose="02020404030301010803" pitchFamily="18" charset="0"/>
            </a:endParaRPr>
          </a:p>
        </p:txBody>
      </p:sp>
    </p:spTree>
    <p:extLst>
      <p:ext uri="{BB962C8B-B14F-4D97-AF65-F5344CB8AC3E}">
        <p14:creationId xmlns:p14="http://schemas.microsoft.com/office/powerpoint/2010/main" val="89007850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5681-F3E1-413C-B457-D300B38C2805}"/>
              </a:ext>
            </a:extLst>
          </p:cNvPr>
          <p:cNvSpPr>
            <a:spLocks noGrp="1"/>
          </p:cNvSpPr>
          <p:nvPr>
            <p:ph type="title"/>
          </p:nvPr>
        </p:nvSpPr>
        <p:spPr/>
        <p:txBody>
          <a:bodyPr/>
          <a:lstStyle/>
          <a:p>
            <a:r>
              <a:rPr lang="en-GB" sz="2400" b="1" dirty="0">
                <a:latin typeface="Rdg Vesta"/>
                <a:ea typeface="MS Mincho" panose="02020609040205080304" pitchFamily="49" charset="-128"/>
                <a:cs typeface="Times New Roman" panose="02020603050405020304" pitchFamily="18" charset="0"/>
              </a:rPr>
              <a:t>Belief </a:t>
            </a:r>
            <a:r>
              <a:rPr lang="en-US" sz="2400" b="1" dirty="0">
                <a:effectLst/>
                <a:latin typeface="Rdg Vesta"/>
                <a:ea typeface="MS Mincho" panose="02020609040205080304" pitchFamily="49" charset="-128"/>
                <a:cs typeface="Times New Roman" panose="02020603050405020304" pitchFamily="18" charset="0"/>
              </a:rPr>
              <a:t>polarization </a:t>
            </a:r>
            <a:r>
              <a:rPr lang="en-US" sz="2400" b="1" u="sng" dirty="0">
                <a:effectLst/>
                <a:latin typeface="Rdg Vesta"/>
                <a:ea typeface="MS Mincho" panose="02020609040205080304" pitchFamily="49" charset="-128"/>
                <a:cs typeface="Times New Roman" panose="02020603050405020304" pitchFamily="18" charset="0"/>
              </a:rPr>
              <a:t>due to belief disconfirmation</a:t>
            </a:r>
            <a:br>
              <a:rPr lang="en-GB" sz="2400" b="1" dirty="0">
                <a:effectLst/>
                <a:latin typeface="Rdg Vesta"/>
                <a:ea typeface="MS Mincho" panose="02020609040205080304" pitchFamily="49" charset="-128"/>
                <a:cs typeface="Times New Roman" panose="02020603050405020304" pitchFamily="18" charset="0"/>
              </a:rPr>
            </a:br>
            <a:r>
              <a:rPr lang="en-GB" sz="2400" b="1" dirty="0">
                <a:effectLst/>
                <a:latin typeface="Rdg Vesta"/>
                <a:ea typeface="MS Mincho" panose="02020609040205080304" pitchFamily="49" charset="-128"/>
                <a:cs typeface="Times New Roman" panose="02020603050405020304" pitchFamily="18" charset="0"/>
              </a:rPr>
              <a:t>(</a:t>
            </a:r>
            <a:r>
              <a:rPr lang="en-GB" sz="2400" b="1" dirty="0"/>
              <a:t>Mandelbaum 2018)</a:t>
            </a:r>
          </a:p>
        </p:txBody>
      </p:sp>
      <p:sp>
        <p:nvSpPr>
          <p:cNvPr id="3" name="Content Placeholder 2">
            <a:extLst>
              <a:ext uri="{FF2B5EF4-FFF2-40B4-BE49-F238E27FC236}">
                <a16:creationId xmlns:a16="http://schemas.microsoft.com/office/drawing/2014/main" id="{6A7F634A-ADDF-4C7C-8359-C43F4D1DE6AB}"/>
              </a:ext>
            </a:extLst>
          </p:cNvPr>
          <p:cNvSpPr>
            <a:spLocks noGrp="1"/>
          </p:cNvSpPr>
          <p:nvPr>
            <p:ph idx="1"/>
          </p:nvPr>
        </p:nvSpPr>
        <p:spPr/>
        <p:txBody>
          <a:bodyPr/>
          <a:lstStyle/>
          <a:p>
            <a:r>
              <a:rPr lang="en-US" dirty="0">
                <a:effectLst/>
                <a:latin typeface="Garamond" panose="02020404030301010803" pitchFamily="18" charset="0"/>
                <a:ea typeface="MS Mincho" panose="02020609040205080304" pitchFamily="49" charset="-128"/>
                <a:cs typeface="Times New Roman" panose="02020603050405020304" pitchFamily="18" charset="0"/>
              </a:rPr>
              <a:t>Sometimes subjects </a:t>
            </a:r>
            <a:r>
              <a:rPr lang="en-US" i="1" dirty="0">
                <a:effectLst/>
                <a:latin typeface="Garamond" panose="02020404030301010803" pitchFamily="18" charset="0"/>
                <a:ea typeface="MS Mincho" panose="02020609040205080304" pitchFamily="49" charset="-128"/>
                <a:cs typeface="Times New Roman" panose="02020603050405020304" pitchFamily="18" charset="0"/>
              </a:rPr>
              <a:t>increase</a:t>
            </a:r>
            <a:r>
              <a:rPr lang="en-US" dirty="0">
                <a:effectLst/>
                <a:latin typeface="Garamond" panose="02020404030301010803" pitchFamily="18" charset="0"/>
                <a:ea typeface="MS Mincho" panose="02020609040205080304" pitchFamily="49" charset="-128"/>
                <a:cs typeface="Times New Roman" panose="02020603050405020304" pitchFamily="18" charset="0"/>
              </a:rPr>
              <a:t> their degree of credence in p in the face of </a:t>
            </a:r>
            <a:r>
              <a:rPr lang="en-US" i="1" dirty="0">
                <a:effectLst/>
                <a:latin typeface="Garamond" panose="02020404030301010803" pitchFamily="18" charset="0"/>
                <a:ea typeface="MS Mincho" panose="02020609040205080304" pitchFamily="49" charset="-128"/>
                <a:cs typeface="Times New Roman" panose="02020603050405020304" pitchFamily="18" charset="0"/>
              </a:rPr>
              <a:t>accepted</a:t>
            </a:r>
            <a:r>
              <a:rPr lang="en-US" dirty="0">
                <a:effectLst/>
                <a:latin typeface="Garamond" panose="02020404030301010803" pitchFamily="18" charset="0"/>
                <a:ea typeface="MS Mincho" panose="02020609040205080304" pitchFamily="49" charset="-128"/>
                <a:cs typeface="Times New Roman" panose="02020603050405020304" pitchFamily="18" charset="0"/>
              </a:rPr>
              <a:t> disconfirming evidence for </a:t>
            </a:r>
            <a:r>
              <a:rPr lang="en-US" dirty="0">
                <a:latin typeface="Garamond" panose="02020404030301010803" pitchFamily="18" charset="0"/>
                <a:ea typeface="MS Mincho" panose="02020609040205080304" pitchFamily="49" charset="-128"/>
                <a:cs typeface="Times New Roman" panose="02020603050405020304" pitchFamily="18" charset="0"/>
              </a:rPr>
              <a:t>p. </a:t>
            </a:r>
          </a:p>
          <a:p>
            <a:r>
              <a:rPr lang="en-US" dirty="0">
                <a:latin typeface="Garamond" panose="02020404030301010803" pitchFamily="18" charset="0"/>
                <a:ea typeface="MS Mincho" panose="02020609040205080304" pitchFamily="49" charset="-128"/>
                <a:cs typeface="Times New Roman" panose="02020603050405020304" pitchFamily="18" charset="0"/>
              </a:rPr>
              <a:t>This is the exact opposite of what is predicted by a Bayesian belief-updating procedure. </a:t>
            </a:r>
            <a:endParaRPr lang="en-US" dirty="0">
              <a:effectLst/>
              <a:latin typeface="Garamond" panose="02020404030301010803" pitchFamily="18" charset="0"/>
              <a:ea typeface="MS Mincho" panose="02020609040205080304" pitchFamily="49" charset="-128"/>
              <a:cs typeface="Times New Roman" panose="02020603050405020304" pitchFamily="18" charset="0"/>
            </a:endParaRPr>
          </a:p>
          <a:p>
            <a:r>
              <a:rPr lang="en-US" dirty="0">
                <a:latin typeface="Garamond" panose="02020404030301010803" pitchFamily="18" charset="0"/>
                <a:ea typeface="MS Mincho" panose="02020609040205080304" pitchFamily="49" charset="-128"/>
                <a:cs typeface="Times New Roman" panose="02020603050405020304" pitchFamily="18" charset="0"/>
              </a:rPr>
              <a:t>Experimental evidence: </a:t>
            </a:r>
            <a:r>
              <a:rPr lang="en-US" dirty="0">
                <a:effectLst/>
                <a:latin typeface="Garamond" panose="02020404030301010803" pitchFamily="18" charset="0"/>
                <a:ea typeface="MS Mincho" panose="02020609040205080304" pitchFamily="49" charset="-128"/>
                <a:cs typeface="Times New Roman" panose="02020603050405020304" pitchFamily="18" charset="0"/>
              </a:rPr>
              <a:t>religious beliefs (</a:t>
            </a:r>
            <a:r>
              <a:rPr lang="en-GB" dirty="0">
                <a:effectLst/>
                <a:latin typeface="Garamond" panose="02020404030301010803" pitchFamily="18" charset="0"/>
                <a:ea typeface="Calibri" panose="020F0502020204030204" pitchFamily="34" charset="0"/>
                <a:cs typeface="Times New Roman" panose="02020603050405020304" pitchFamily="18" charset="0"/>
              </a:rPr>
              <a:t>Batson 1975)</a:t>
            </a:r>
            <a:r>
              <a:rPr lang="en-US" dirty="0">
                <a:effectLst/>
                <a:latin typeface="Garamond" panose="02020404030301010803" pitchFamily="18" charset="0"/>
                <a:ea typeface="MS Mincho" panose="02020609040205080304" pitchFamily="49" charset="-128"/>
                <a:cs typeface="Times New Roman" panose="02020603050405020304" pitchFamily="18" charset="0"/>
              </a:rPr>
              <a:t>, cults (</a:t>
            </a:r>
            <a:r>
              <a:rPr lang="en-GB" dirty="0">
                <a:effectLst/>
                <a:latin typeface="Garamond" panose="02020404030301010803" pitchFamily="18" charset="0"/>
                <a:ea typeface="Calibri" panose="020F0502020204030204" pitchFamily="34" charset="0"/>
                <a:cs typeface="Times New Roman" panose="02020603050405020304" pitchFamily="18" charset="0"/>
              </a:rPr>
              <a:t>Dawson 1999)</a:t>
            </a:r>
            <a:r>
              <a:rPr lang="en-US" dirty="0">
                <a:latin typeface="Garamond" panose="02020404030301010803" pitchFamily="18" charset="0"/>
                <a:ea typeface="MS Mincho" panose="02020609040205080304" pitchFamily="49" charset="-128"/>
                <a:cs typeface="Times New Roman" panose="02020603050405020304" pitchFamily="18" charset="0"/>
              </a:rPr>
              <a:t>, but also attitude to technology (Plous 1991), gun control (Taber &amp; Lodge 1992), etc.</a:t>
            </a:r>
            <a:r>
              <a:rPr lang="en-US" dirty="0">
                <a:effectLst/>
                <a:latin typeface="Garamond" panose="02020404030301010803" pitchFamily="18" charset="0"/>
                <a:ea typeface="MS Mincho" panose="02020609040205080304" pitchFamily="49" charset="-128"/>
                <a:cs typeface="Times New Roman" panose="02020603050405020304" pitchFamily="18" charset="0"/>
              </a:rPr>
              <a:t> </a:t>
            </a:r>
          </a:p>
          <a:p>
            <a:r>
              <a:rPr lang="en-US" dirty="0">
                <a:effectLst/>
                <a:latin typeface="Garamond" panose="02020404030301010803" pitchFamily="18" charset="0"/>
                <a:ea typeface="MS Mincho" panose="02020609040205080304" pitchFamily="49" charset="-128"/>
                <a:cs typeface="Times New Roman" panose="02020603050405020304" pitchFamily="18" charset="0"/>
              </a:rPr>
              <a:t>The cognitive sy</a:t>
            </a:r>
            <a:r>
              <a:rPr lang="en-GB" dirty="0">
                <a:effectLst/>
                <a:latin typeface="Garamond" panose="02020404030301010803" pitchFamily="18" charset="0"/>
                <a:ea typeface="Calibri" panose="020F0502020204030204" pitchFamily="34" charset="0"/>
                <a:cs typeface="AdvOT8608a8d1"/>
              </a:rPr>
              <a:t>stem is “set up to properly output actions we categorize as irrational” (Mandelbaum 2018: 4), in order to protect an individual’s sense of self (Kahan 2016).</a:t>
            </a:r>
            <a:endParaRPr lang="en-GB"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4462899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CC296-D141-4B11-9923-B03F614283B2}"/>
              </a:ext>
            </a:extLst>
          </p:cNvPr>
          <p:cNvSpPr>
            <a:spLocks noGrp="1"/>
          </p:cNvSpPr>
          <p:nvPr>
            <p:ph type="title"/>
          </p:nvPr>
        </p:nvSpPr>
        <p:spPr>
          <a:xfrm>
            <a:off x="755650" y="51116"/>
            <a:ext cx="6192838" cy="1195298"/>
          </a:xfrm>
        </p:spPr>
        <p:txBody>
          <a:bodyPr/>
          <a:lstStyle/>
          <a:p>
            <a:r>
              <a:rPr lang="en-GB" sz="2800" b="1" dirty="0">
                <a:latin typeface="Garamond" panose="02020404030301010803" pitchFamily="18" charset="0"/>
              </a:rPr>
              <a:t>Challenging the evidence of improper use</a:t>
            </a:r>
          </a:p>
        </p:txBody>
      </p:sp>
      <p:sp>
        <p:nvSpPr>
          <p:cNvPr id="3" name="Content Placeholder 2">
            <a:extLst>
              <a:ext uri="{FF2B5EF4-FFF2-40B4-BE49-F238E27FC236}">
                <a16:creationId xmlns:a16="http://schemas.microsoft.com/office/drawing/2014/main" id="{53CC524C-22FC-4013-BB12-3EAE58BE4EDE}"/>
              </a:ext>
            </a:extLst>
          </p:cNvPr>
          <p:cNvSpPr>
            <a:spLocks noGrp="1"/>
          </p:cNvSpPr>
          <p:nvPr>
            <p:ph idx="1"/>
          </p:nvPr>
        </p:nvSpPr>
        <p:spPr>
          <a:xfrm>
            <a:off x="386206" y="1502229"/>
            <a:ext cx="8300594" cy="4958442"/>
          </a:xfrm>
        </p:spPr>
        <p:txBody>
          <a:bodyPr/>
          <a:lstStyle/>
          <a:p>
            <a:r>
              <a:rPr lang="en-GB" sz="2200" dirty="0">
                <a:effectLst/>
                <a:latin typeface="Garamond" panose="02020404030301010803" pitchFamily="18" charset="0"/>
                <a:ea typeface="Calibri" panose="020F0502020204030204" pitchFamily="34" charset="0"/>
                <a:cs typeface="Times New Roman" panose="02020603050405020304" pitchFamily="18" charset="0"/>
              </a:rPr>
              <a:t>Standard answers in Wason Task are rational </a:t>
            </a:r>
            <a:r>
              <a:rPr lang="en-GB" sz="2200" i="1" dirty="0">
                <a:effectLst/>
                <a:latin typeface="Garamond" panose="02020404030301010803" pitchFamily="18" charset="0"/>
                <a:ea typeface="Calibri" panose="020F0502020204030204" pitchFamily="34" charset="0"/>
                <a:cs typeface="Times New Roman" panose="02020603050405020304" pitchFamily="18" charset="0"/>
              </a:rPr>
              <a:t>if</a:t>
            </a:r>
            <a:r>
              <a:rPr lang="en-GB" sz="2200" dirty="0">
                <a:effectLst/>
                <a:latin typeface="Garamond" panose="02020404030301010803" pitchFamily="18" charset="0"/>
                <a:ea typeface="Calibri" panose="020F0502020204030204" pitchFamily="34" charset="0"/>
                <a:cs typeface="Times New Roman" panose="02020603050405020304" pitchFamily="18" charset="0"/>
              </a:rPr>
              <a:t> subjects are reasoning using Bayesian (rather than Popperian) methods.</a:t>
            </a:r>
          </a:p>
          <a:p>
            <a:r>
              <a:rPr lang="en-GB" sz="2200" dirty="0">
                <a:latin typeface="Garamond" panose="02020404030301010803" pitchFamily="18" charset="0"/>
                <a:ea typeface="Calibri" panose="020F0502020204030204" pitchFamily="34" charset="0"/>
                <a:cs typeface="Times New Roman" panose="02020603050405020304" pitchFamily="18" charset="0"/>
              </a:rPr>
              <a:t>More practical versions of the Wason Task deliver more logical results (Cosmides &amp; Tooby).</a:t>
            </a:r>
            <a:endParaRPr lang="en-GB" sz="2200" dirty="0">
              <a:effectLst/>
              <a:latin typeface="Garamond" panose="02020404030301010803" pitchFamily="18" charset="0"/>
              <a:ea typeface="Calibri" panose="020F0502020204030204" pitchFamily="34" charset="0"/>
              <a:cs typeface="Times New Roman" panose="02020603050405020304" pitchFamily="18" charset="0"/>
            </a:endParaRPr>
          </a:p>
          <a:p>
            <a:r>
              <a:rPr lang="en-GB" sz="2200" dirty="0">
                <a:latin typeface="Garamond" panose="02020404030301010803" pitchFamily="18" charset="0"/>
                <a:ea typeface="Calibri" panose="020F0502020204030204" pitchFamily="34" charset="0"/>
                <a:cs typeface="Times New Roman" panose="02020603050405020304" pitchFamily="18" charset="0"/>
              </a:rPr>
              <a:t>Contra Sperber &amp; Mercier, biased evidence search/motivated reasoning is often perfectly rational:</a:t>
            </a:r>
          </a:p>
          <a:p>
            <a:pPr lvl="1"/>
            <a:r>
              <a:rPr lang="en-GB" sz="1800" dirty="0">
                <a:latin typeface="Garamond" panose="02020404030301010803" pitchFamily="18" charset="0"/>
                <a:ea typeface="Calibri" panose="020F0502020204030204" pitchFamily="34" charset="0"/>
                <a:cs typeface="Times New Roman" panose="02020603050405020304" pitchFamily="18" charset="0"/>
              </a:rPr>
              <a:t>Since rational processes can look at </a:t>
            </a:r>
            <a:r>
              <a:rPr lang="en-GB" sz="1800" i="1" dirty="0">
                <a:latin typeface="Garamond" panose="02020404030301010803" pitchFamily="18" charset="0"/>
                <a:ea typeface="Calibri" panose="020F0502020204030204" pitchFamily="34" charset="0"/>
                <a:cs typeface="Times New Roman" panose="02020603050405020304" pitchFamily="18" charset="0"/>
              </a:rPr>
              <a:t>some</a:t>
            </a:r>
            <a:r>
              <a:rPr lang="en-GB" sz="1800" dirty="0">
                <a:latin typeface="Garamond" panose="02020404030301010803" pitchFamily="18" charset="0"/>
                <a:ea typeface="Calibri" panose="020F0502020204030204" pitchFamily="34" charset="0"/>
                <a:cs typeface="Times New Roman" panose="02020603050405020304" pitchFamily="18" charset="0"/>
              </a:rPr>
              <a:t> rather than </a:t>
            </a:r>
            <a:r>
              <a:rPr lang="en-GB" sz="1800" i="1" dirty="0">
                <a:latin typeface="Garamond" panose="02020404030301010803" pitchFamily="18" charset="0"/>
                <a:ea typeface="Calibri" panose="020F0502020204030204" pitchFamily="34" charset="0"/>
                <a:cs typeface="Times New Roman" panose="02020603050405020304" pitchFamily="18" charset="0"/>
              </a:rPr>
              <a:t>all</a:t>
            </a:r>
            <a:r>
              <a:rPr lang="en-GB" sz="1800" dirty="0">
                <a:latin typeface="Garamond" panose="02020404030301010803" pitchFamily="18" charset="0"/>
                <a:ea typeface="Calibri" panose="020F0502020204030204" pitchFamily="34" charset="0"/>
                <a:cs typeface="Times New Roman" panose="02020603050405020304" pitchFamily="18" charset="0"/>
              </a:rPr>
              <a:t> evidence and arrive at </a:t>
            </a:r>
            <a:r>
              <a:rPr lang="en-GB" sz="1800" i="1" dirty="0">
                <a:latin typeface="Garamond" panose="02020404030301010803" pitchFamily="18" charset="0"/>
                <a:ea typeface="Calibri" panose="020F0502020204030204" pitchFamily="34" charset="0"/>
                <a:cs typeface="Times New Roman" panose="02020603050405020304" pitchFamily="18" charset="0"/>
              </a:rPr>
              <a:t>good enough </a:t>
            </a:r>
            <a:r>
              <a:rPr lang="en-GB" sz="1800" dirty="0">
                <a:latin typeface="Garamond" panose="02020404030301010803" pitchFamily="18" charset="0"/>
                <a:ea typeface="Calibri" panose="020F0502020204030204" pitchFamily="34" charset="0"/>
                <a:cs typeface="Times New Roman" panose="02020603050405020304" pitchFamily="18" charset="0"/>
              </a:rPr>
              <a:t>(rather than </a:t>
            </a:r>
            <a:r>
              <a:rPr lang="en-GB" sz="1800" i="1" dirty="0">
                <a:latin typeface="Garamond" panose="02020404030301010803" pitchFamily="18" charset="0"/>
                <a:ea typeface="Calibri" panose="020F0502020204030204" pitchFamily="34" charset="0"/>
                <a:cs typeface="Times New Roman" panose="02020603050405020304" pitchFamily="18" charset="0"/>
              </a:rPr>
              <a:t>optimal</a:t>
            </a:r>
            <a:r>
              <a:rPr lang="en-GB" sz="1800" dirty="0">
                <a:latin typeface="Garamond" panose="02020404030301010803" pitchFamily="18" charset="0"/>
                <a:ea typeface="Calibri" panose="020F0502020204030204" pitchFamily="34" charset="0"/>
                <a:cs typeface="Times New Roman" panose="02020603050405020304" pitchFamily="18" charset="0"/>
              </a:rPr>
              <a:t>) decisions, a process which ignores some counter-evidence can still be rational (e.g. skipping Toyota ads). </a:t>
            </a:r>
          </a:p>
          <a:p>
            <a:pPr lvl="1"/>
            <a:r>
              <a:rPr lang="en-GB" sz="1800" dirty="0">
                <a:latin typeface="Garamond" panose="02020404030301010803" pitchFamily="18" charset="0"/>
                <a:ea typeface="Calibri" panose="020F0502020204030204" pitchFamily="34" charset="0"/>
                <a:cs typeface="Times New Roman" panose="02020603050405020304" pitchFamily="18" charset="0"/>
              </a:rPr>
              <a:t>Some Bayesian models actually predict biased assimilation (Kelly 2008, Jern et al 2014).</a:t>
            </a:r>
            <a:endParaRPr lang="en-GB" sz="2200" dirty="0">
              <a:latin typeface="Garamond" panose="02020404030301010803" pitchFamily="18" charset="0"/>
              <a:ea typeface="Calibri" panose="020F0502020204030204" pitchFamily="34" charset="0"/>
              <a:cs typeface="Times New Roman" panose="02020603050405020304" pitchFamily="18" charset="0"/>
            </a:endParaRPr>
          </a:p>
          <a:p>
            <a:r>
              <a:rPr lang="en-GB" sz="2200" dirty="0">
                <a:latin typeface="Garamond" panose="02020404030301010803" pitchFamily="18" charset="0"/>
                <a:ea typeface="Calibri" panose="020F0502020204030204" pitchFamily="34" charset="0"/>
                <a:cs typeface="Times New Roman" panose="02020603050405020304" pitchFamily="18" charset="0"/>
              </a:rPr>
              <a:t>Of course there is a balance to be struck…</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3919219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8F89-A451-4AE7-AF68-9D4A237B3A16}"/>
              </a:ext>
            </a:extLst>
          </p:cNvPr>
          <p:cNvSpPr>
            <a:spLocks noGrp="1"/>
          </p:cNvSpPr>
          <p:nvPr>
            <p:ph type="title"/>
          </p:nvPr>
        </p:nvSpPr>
        <p:spPr/>
        <p:txBody>
          <a:bodyPr/>
          <a:lstStyle/>
          <a:p>
            <a:r>
              <a:rPr lang="en-GB" sz="2800" b="1" dirty="0">
                <a:latin typeface="Garamond" panose="02020404030301010803" pitchFamily="18" charset="0"/>
              </a:rPr>
              <a:t>Challenging the evidence of flawed use</a:t>
            </a:r>
            <a:endParaRPr lang="en-GB" sz="2800" b="1" dirty="0"/>
          </a:p>
        </p:txBody>
      </p:sp>
      <p:sp>
        <p:nvSpPr>
          <p:cNvPr id="3" name="Content Placeholder 2">
            <a:extLst>
              <a:ext uri="{FF2B5EF4-FFF2-40B4-BE49-F238E27FC236}">
                <a16:creationId xmlns:a16="http://schemas.microsoft.com/office/drawing/2014/main" id="{6F76C327-1361-46D1-9CCB-15E35C59EDAB}"/>
              </a:ext>
            </a:extLst>
          </p:cNvPr>
          <p:cNvSpPr>
            <a:spLocks noGrp="1"/>
          </p:cNvSpPr>
          <p:nvPr>
            <p:ph idx="1"/>
          </p:nvPr>
        </p:nvSpPr>
        <p:spPr/>
        <p:txBody>
          <a:bodyPr/>
          <a:lstStyle/>
          <a:p>
            <a:pPr>
              <a:lnSpc>
                <a:spcPct val="100000"/>
              </a:lnSpc>
              <a:spcBef>
                <a:spcPts val="500"/>
              </a:spcBef>
              <a:spcAft>
                <a:spcPts val="800"/>
              </a:spcAft>
            </a:pPr>
            <a:r>
              <a:rPr lang="en-GB" dirty="0">
                <a:effectLst/>
                <a:latin typeface="Garamond" panose="02020404030301010803" pitchFamily="18" charset="0"/>
                <a:ea typeface="Calibri" panose="020F0502020204030204" pitchFamily="34" charset="0"/>
                <a:cs typeface="Times New Roman" panose="02020603050405020304" pitchFamily="18" charset="0"/>
              </a:rPr>
              <a:t>Too great a degree of belief preservation (i.e. scepticism about presented evidence) </a:t>
            </a:r>
            <a:r>
              <a:rPr lang="en-GB" i="1" dirty="0">
                <a:effectLst/>
                <a:latin typeface="Garamond" panose="02020404030301010803" pitchFamily="18" charset="0"/>
                <a:ea typeface="Calibri" panose="020F0502020204030204" pitchFamily="34" charset="0"/>
                <a:cs typeface="Times New Roman" panose="02020603050405020304" pitchFamily="18" charset="0"/>
              </a:rPr>
              <a:t>can</a:t>
            </a:r>
            <a:r>
              <a:rPr lang="en-GB" dirty="0">
                <a:effectLst/>
                <a:latin typeface="Garamond" panose="02020404030301010803" pitchFamily="18" charset="0"/>
                <a:ea typeface="Calibri" panose="020F0502020204030204" pitchFamily="34" charset="0"/>
                <a:cs typeface="Times New Roman" panose="02020603050405020304" pitchFamily="18" charset="0"/>
              </a:rPr>
              <a:t> slide over into irrational fact-blindness /unwarranted dismissal of counter-evidence, but in principle motivated reasoning can be </a:t>
            </a:r>
            <a:r>
              <a:rPr lang="en-GB" dirty="0">
                <a:latin typeface="Garamond" panose="02020404030301010803" pitchFamily="18" charset="0"/>
                <a:ea typeface="Calibri" panose="020F0502020204030204" pitchFamily="34" charset="0"/>
                <a:cs typeface="Times New Roman" panose="02020603050405020304" pitchFamily="18" charset="0"/>
              </a:rPr>
              <a:t>rational</a:t>
            </a:r>
            <a:r>
              <a:rPr lang="en-GB" dirty="0">
                <a:effectLst/>
                <a:latin typeface="Garamond" panose="02020404030301010803" pitchFamily="18" charset="0"/>
                <a:ea typeface="Calibri" panose="020F0502020204030204" pitchFamily="34" charset="0"/>
                <a:cs typeface="Times New Roman" panose="02020603050405020304" pitchFamily="18" charset="0"/>
              </a:rPr>
              <a:t>.</a:t>
            </a:r>
          </a:p>
          <a:p>
            <a:pPr marL="114300" indent="0">
              <a:lnSpc>
                <a:spcPct val="100000"/>
              </a:lnSpc>
              <a:spcBef>
                <a:spcPts val="500"/>
              </a:spcBef>
              <a:buNone/>
            </a:pPr>
            <a:r>
              <a:rPr lang="en-GB" sz="2000" dirty="0">
                <a:effectLst/>
                <a:latin typeface="Garamond" panose="02020404030301010803" pitchFamily="18" charset="0"/>
                <a:ea typeface="Times New Roman" panose="02020603050405020304" pitchFamily="18" charset="0"/>
                <a:cs typeface="AdvOTb4a945a4"/>
              </a:rPr>
              <a:t>How we determine the boundary line between rational skepticism and irrational bias is a critical normative question, but one that empirical research may not be able to address. Research can explore the conditions under which persuasion occurs (as social psychologists have for decades), but it cannot establish the conditions under which it should occur. It is, of course, the latter question that needs answering if we are to resolve the controversy over the rationality of motivated reasoning. 	-- </a:t>
            </a:r>
            <a:r>
              <a:rPr lang="en-GB" sz="2000" dirty="0">
                <a:effectLst/>
                <a:latin typeface="Garamond" panose="02020404030301010803" pitchFamily="18" charset="0"/>
                <a:ea typeface="Calibri" panose="020F0502020204030204" pitchFamily="34" charset="0"/>
                <a:cs typeface="Times New Roman" panose="02020603050405020304" pitchFamily="18" charset="0"/>
              </a:rPr>
              <a:t>Taber &amp; Lodge 1992: 768.</a:t>
            </a:r>
            <a:endParaRPr lang="en-GB" sz="2000" dirty="0">
              <a:effectLst/>
              <a:latin typeface="Garamond" panose="02020404030301010803" pitchFamily="18" charset="0"/>
              <a:ea typeface="Times New Roman" panose="02020603050405020304" pitchFamily="18" charset="0"/>
              <a:cs typeface="AdvOTb4a945a4"/>
            </a:endParaRPr>
          </a:p>
        </p:txBody>
      </p:sp>
    </p:spTree>
    <p:extLst>
      <p:ext uri="{BB962C8B-B14F-4D97-AF65-F5344CB8AC3E}">
        <p14:creationId xmlns:p14="http://schemas.microsoft.com/office/powerpoint/2010/main" val="403727770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41AD7-15E0-4412-AD89-ED0EE3898833}"/>
              </a:ext>
            </a:extLst>
          </p:cNvPr>
          <p:cNvSpPr>
            <a:spLocks noGrp="1"/>
          </p:cNvSpPr>
          <p:nvPr>
            <p:ph type="title"/>
          </p:nvPr>
        </p:nvSpPr>
        <p:spPr>
          <a:xfrm>
            <a:off x="755650" y="274638"/>
            <a:ext cx="6192838" cy="639762"/>
          </a:xfrm>
        </p:spPr>
        <p:txBody>
          <a:bodyPr/>
          <a:lstStyle/>
          <a:p>
            <a:r>
              <a:rPr lang="en-GB" dirty="0"/>
              <a:t>Plan:</a:t>
            </a:r>
          </a:p>
        </p:txBody>
      </p:sp>
      <p:sp>
        <p:nvSpPr>
          <p:cNvPr id="3" name="Content Placeholder 2">
            <a:extLst>
              <a:ext uri="{FF2B5EF4-FFF2-40B4-BE49-F238E27FC236}">
                <a16:creationId xmlns:a16="http://schemas.microsoft.com/office/drawing/2014/main" id="{6FADB20B-ACC8-48DE-AB90-18CCD011F520}"/>
              </a:ext>
            </a:extLst>
          </p:cNvPr>
          <p:cNvSpPr>
            <a:spLocks noGrp="1"/>
          </p:cNvSpPr>
          <p:nvPr>
            <p:ph idx="1"/>
          </p:nvPr>
        </p:nvSpPr>
        <p:spPr>
          <a:xfrm>
            <a:off x="755650" y="954157"/>
            <a:ext cx="7931150" cy="4989443"/>
          </a:xfrm>
        </p:spPr>
        <p:txBody>
          <a:bodyPr/>
          <a:lstStyle/>
          <a:p>
            <a:r>
              <a:rPr lang="en-GB" sz="2200" dirty="0">
                <a:latin typeface="Garamond" panose="02020404030301010803" pitchFamily="18" charset="0"/>
              </a:rPr>
              <a:t>What is a reason and what is it to be rational? </a:t>
            </a:r>
          </a:p>
          <a:p>
            <a:pPr lvl="1"/>
            <a:r>
              <a:rPr lang="en-GB" sz="1800" dirty="0">
                <a:latin typeface="Garamond" panose="02020404030301010803" pitchFamily="18" charset="0"/>
              </a:rPr>
              <a:t>Commonsense Psychology (CP) &amp; Classical Rational Choice Theory.</a:t>
            </a:r>
          </a:p>
          <a:p>
            <a:r>
              <a:rPr lang="en-GB" sz="2200" dirty="0">
                <a:latin typeface="Garamond" panose="02020404030301010803" pitchFamily="18" charset="0"/>
              </a:rPr>
              <a:t>Objection: experimental work shows lots of what we do is irrational.</a:t>
            </a:r>
          </a:p>
          <a:p>
            <a:pPr marL="857250" lvl="1" indent="-457200">
              <a:buFont typeface="+mj-lt"/>
              <a:buAutoNum type="arabicPeriod"/>
            </a:pPr>
            <a:r>
              <a:rPr lang="en-GB" sz="2200" b="1" dirty="0">
                <a:effectLst/>
                <a:latin typeface="Garamond" panose="02020404030301010803" pitchFamily="18" charset="0"/>
                <a:ea typeface="MS Mincho" panose="02020609040205080304" pitchFamily="49" charset="-128"/>
                <a:cs typeface="Times New Roman" panose="02020603050405020304" pitchFamily="18" charset="0"/>
              </a:rPr>
              <a:t>Non-reasoning (automatic) decision-making system.</a:t>
            </a:r>
          </a:p>
          <a:p>
            <a:pPr marL="857250" lvl="1" indent="-457200">
              <a:buFont typeface="+mj-lt"/>
              <a:buAutoNum type="arabicPeriod"/>
            </a:pPr>
            <a:r>
              <a:rPr lang="en-GB" sz="2200" b="1" dirty="0">
                <a:effectLst/>
                <a:latin typeface="Garamond" panose="02020404030301010803" pitchFamily="18" charset="0"/>
                <a:ea typeface="MS Mincho" panose="02020609040205080304" pitchFamily="49" charset="-128"/>
                <a:cs typeface="Times New Roman" panose="02020603050405020304" pitchFamily="18" charset="0"/>
              </a:rPr>
              <a:t>Use of our reasoning system(s) is fundamentally flawed.</a:t>
            </a:r>
            <a:endParaRPr lang="en-GB" sz="2200" b="1" dirty="0">
              <a:latin typeface="Garamond" panose="02020404030301010803" pitchFamily="18" charset="0"/>
              <a:ea typeface="MS Mincho" panose="02020609040205080304" pitchFamily="49" charset="-128"/>
              <a:cs typeface="Times New Roman" panose="02020603050405020304" pitchFamily="18" charset="0"/>
            </a:endParaRPr>
          </a:p>
          <a:p>
            <a:r>
              <a:rPr lang="en-GB" sz="2200" dirty="0">
                <a:effectLst/>
                <a:latin typeface="Garamond" panose="02020404030301010803" pitchFamily="18" charset="0"/>
                <a:ea typeface="MS Mincho" panose="02020609040205080304" pitchFamily="49" charset="-128"/>
                <a:cs typeface="Times New Roman" panose="02020603050405020304" pitchFamily="18" charset="0"/>
              </a:rPr>
              <a:t>Argument 1: The Automatic System</a:t>
            </a:r>
          </a:p>
          <a:p>
            <a:pPr lvl="1"/>
            <a:r>
              <a:rPr lang="en-GB" sz="1800" dirty="0">
                <a:latin typeface="Garamond" panose="02020404030301010803" pitchFamily="18" charset="0"/>
                <a:ea typeface="MS Mincho" panose="02020609040205080304" pitchFamily="49" charset="-128"/>
                <a:cs typeface="Times New Roman" panose="02020603050405020304" pitchFamily="18" charset="0"/>
              </a:rPr>
              <a:t>Evidence = Cognitive Reflection Test, heuristics &amp; biases.</a:t>
            </a:r>
          </a:p>
          <a:p>
            <a:pPr lvl="1"/>
            <a:r>
              <a:rPr lang="en-GB" sz="1800" dirty="0">
                <a:latin typeface="Garamond" panose="02020404030301010803" pitchFamily="18" charset="0"/>
                <a:ea typeface="MS Mincho" panose="02020609040205080304" pitchFamily="49" charset="-128"/>
                <a:cs typeface="Times New Roman" panose="02020603050405020304" pitchFamily="18" charset="0"/>
              </a:rPr>
              <a:t>Reject the evidence &amp; reject dual process approaches.</a:t>
            </a:r>
          </a:p>
          <a:p>
            <a:r>
              <a:rPr lang="en-US" sz="2200" dirty="0">
                <a:effectLst/>
                <a:latin typeface="Garamond" panose="02020404030301010803" pitchFamily="18" charset="0"/>
                <a:ea typeface="MS Mincho" panose="02020609040205080304" pitchFamily="49" charset="-128"/>
                <a:cs typeface="Times New Roman" panose="02020603050405020304" pitchFamily="18" charset="0"/>
              </a:rPr>
              <a:t>Argument 2: Im</a:t>
            </a:r>
            <a:r>
              <a:rPr lang="en-US" sz="2200" dirty="0">
                <a:latin typeface="Garamond" panose="02020404030301010803" pitchFamily="18" charset="0"/>
                <a:ea typeface="MS Mincho" panose="02020609040205080304" pitchFamily="49" charset="-128"/>
                <a:cs typeface="Times New Roman" panose="02020603050405020304" pitchFamily="18" charset="0"/>
              </a:rPr>
              <a:t>proper Use</a:t>
            </a:r>
            <a:endParaRPr lang="en-US" sz="2200" dirty="0">
              <a:effectLst/>
              <a:latin typeface="Garamond" panose="02020404030301010803" pitchFamily="18" charset="0"/>
              <a:ea typeface="MS Mincho" panose="02020609040205080304" pitchFamily="49" charset="-128"/>
              <a:cs typeface="Times New Roman" panose="02020603050405020304" pitchFamily="18" charset="0"/>
            </a:endParaRPr>
          </a:p>
          <a:p>
            <a:pPr lvl="1"/>
            <a:r>
              <a:rPr lang="en-US" sz="1800" dirty="0">
                <a:latin typeface="Garamond" panose="02020404030301010803" pitchFamily="18" charset="0"/>
                <a:ea typeface="MS Mincho" panose="02020609040205080304" pitchFamily="49" charset="-128"/>
                <a:cs typeface="Times New Roman" panose="02020603050405020304" pitchFamily="18" charset="0"/>
              </a:rPr>
              <a:t>Evidence = </a:t>
            </a:r>
            <a:r>
              <a:rPr lang="en-US" sz="1800" dirty="0" err="1">
                <a:latin typeface="Garamond" panose="02020404030301010803" pitchFamily="18" charset="0"/>
                <a:ea typeface="MS Mincho" panose="02020609040205080304" pitchFamily="49" charset="-128"/>
                <a:cs typeface="Times New Roman" panose="02020603050405020304" pitchFamily="18" charset="0"/>
              </a:rPr>
              <a:t>Wason</a:t>
            </a:r>
            <a:r>
              <a:rPr lang="en-US" sz="1800" dirty="0">
                <a:latin typeface="Garamond" panose="02020404030301010803" pitchFamily="18" charset="0"/>
                <a:ea typeface="MS Mincho" panose="02020609040205080304" pitchFamily="49" charset="-128"/>
                <a:cs typeface="Times New Roman" panose="02020603050405020304" pitchFamily="18" charset="0"/>
              </a:rPr>
              <a:t> Task, </a:t>
            </a:r>
            <a:r>
              <a:rPr lang="en-US" sz="1800" dirty="0">
                <a:effectLst/>
                <a:latin typeface="Garamond" panose="02020404030301010803" pitchFamily="18" charset="0"/>
                <a:ea typeface="MS Mincho" panose="02020609040205080304" pitchFamily="49" charset="-128"/>
                <a:cs typeface="Times New Roman" panose="02020603050405020304" pitchFamily="18" charset="0"/>
              </a:rPr>
              <a:t>motivated reasoning, identity-protective cognition.</a:t>
            </a:r>
            <a:endParaRPr lang="en-US" sz="1800" dirty="0">
              <a:latin typeface="Garamond" panose="02020404030301010803" pitchFamily="18" charset="0"/>
              <a:ea typeface="MS Mincho" panose="02020609040205080304" pitchFamily="49" charset="-128"/>
              <a:cs typeface="Times New Roman" panose="02020603050405020304" pitchFamily="18" charset="0"/>
            </a:endParaRPr>
          </a:p>
          <a:p>
            <a:pPr lvl="1"/>
            <a:r>
              <a:rPr lang="en-US" sz="1800" dirty="0">
                <a:latin typeface="Garamond" panose="02020404030301010803" pitchFamily="18" charset="0"/>
                <a:ea typeface="MS Mincho" panose="02020609040205080304" pitchFamily="49" charset="-128"/>
                <a:cs typeface="Times New Roman" panose="02020603050405020304" pitchFamily="18" charset="0"/>
              </a:rPr>
              <a:t>Argue these are not problematic for CP.</a:t>
            </a:r>
          </a:p>
          <a:p>
            <a:r>
              <a:rPr lang="en-US" sz="2200" dirty="0">
                <a:latin typeface="Garamond" panose="02020404030301010803" pitchFamily="18" charset="0"/>
                <a:ea typeface="MS Mincho" panose="02020609040205080304" pitchFamily="49" charset="-128"/>
                <a:cs typeface="Times New Roman" panose="02020603050405020304" pitchFamily="18" charset="0"/>
              </a:rPr>
              <a:t>Conclusion: empirical evidence does not show that we are systematically irrational. CP’s claim about individual rationality can stand.</a:t>
            </a:r>
            <a:endParaRPr lang="en-GB" sz="2200" dirty="0">
              <a:latin typeface="Garamond" panose="02020404030301010803" pitchFamily="18" charset="0"/>
            </a:endParaRPr>
          </a:p>
        </p:txBody>
      </p:sp>
    </p:spTree>
    <p:extLst>
      <p:ext uri="{BB962C8B-B14F-4D97-AF65-F5344CB8AC3E}">
        <p14:creationId xmlns:p14="http://schemas.microsoft.com/office/powerpoint/2010/main" val="140588402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A9AFE-4DAD-4FA6-B6D1-2F4E60BBFEE6}"/>
              </a:ext>
            </a:extLst>
          </p:cNvPr>
          <p:cNvSpPr>
            <a:spLocks noGrp="1"/>
          </p:cNvSpPr>
          <p:nvPr>
            <p:ph type="title"/>
          </p:nvPr>
        </p:nvSpPr>
        <p:spPr/>
        <p:txBody>
          <a:bodyPr/>
          <a:lstStyle/>
          <a:p>
            <a:r>
              <a:rPr lang="en-GB" sz="2800" b="1" dirty="0">
                <a:latin typeface="Rdg Vesta"/>
                <a:ea typeface="MS Mincho" panose="02020609040205080304" pitchFamily="49" charset="-128"/>
                <a:cs typeface="Times New Roman" panose="02020603050405020304" pitchFamily="18" charset="0"/>
              </a:rPr>
              <a:t>Belief </a:t>
            </a:r>
            <a:r>
              <a:rPr lang="en-US" sz="2800" b="1" dirty="0">
                <a:effectLst/>
                <a:latin typeface="Rdg Vesta"/>
                <a:ea typeface="MS Mincho" panose="02020609040205080304" pitchFamily="49" charset="-128"/>
                <a:cs typeface="Times New Roman" panose="02020603050405020304" pitchFamily="18" charset="0"/>
              </a:rPr>
              <a:t>polarization </a:t>
            </a:r>
            <a:r>
              <a:rPr lang="en-US" sz="2800" b="1" u="sng" dirty="0">
                <a:effectLst/>
                <a:latin typeface="Rdg Vesta"/>
                <a:ea typeface="MS Mincho" panose="02020609040205080304" pitchFamily="49" charset="-128"/>
                <a:cs typeface="Times New Roman" panose="02020603050405020304" pitchFamily="18" charset="0"/>
              </a:rPr>
              <a:t>due to belief disconfirmation?</a:t>
            </a:r>
            <a:endParaRPr lang="en-GB" sz="2800" dirty="0"/>
          </a:p>
        </p:txBody>
      </p:sp>
      <p:sp>
        <p:nvSpPr>
          <p:cNvPr id="3" name="Content Placeholder 2">
            <a:extLst>
              <a:ext uri="{FF2B5EF4-FFF2-40B4-BE49-F238E27FC236}">
                <a16:creationId xmlns:a16="http://schemas.microsoft.com/office/drawing/2014/main" id="{3A65DAA2-417B-409F-970A-93CF4D358CDF}"/>
              </a:ext>
            </a:extLst>
          </p:cNvPr>
          <p:cNvSpPr>
            <a:spLocks noGrp="1"/>
          </p:cNvSpPr>
          <p:nvPr>
            <p:ph idx="1"/>
          </p:nvPr>
        </p:nvSpPr>
        <p:spPr/>
        <p:txBody>
          <a:bodyPr/>
          <a:lstStyle/>
          <a:p>
            <a:r>
              <a:rPr lang="en-GB" dirty="0">
                <a:latin typeface="Garamond" panose="02020404030301010803" pitchFamily="18" charset="0"/>
              </a:rPr>
              <a:t>Evidence is weak for this phenomenon with respect to more ‘ordinary’ beliefs (like belief in reliability of technology, health related claims, gun control).</a:t>
            </a:r>
          </a:p>
          <a:p>
            <a:r>
              <a:rPr lang="en-GB" dirty="0">
                <a:latin typeface="Garamond" panose="02020404030301010803" pitchFamily="18" charset="0"/>
              </a:rPr>
              <a:t>Mandelbaum may be right that for certain kinds of beliefs (e.g. religious beliefs), Bayesian reasoning breaks down (in favour of self-protection), but that is not enough to show CP is wrong.</a:t>
            </a:r>
          </a:p>
          <a:p>
            <a:r>
              <a:rPr lang="en-GB" dirty="0">
                <a:latin typeface="Garamond" panose="02020404030301010803" pitchFamily="18" charset="0"/>
              </a:rPr>
              <a:t>CP is an account of </a:t>
            </a:r>
            <a:r>
              <a:rPr lang="en-GB" i="1" dirty="0">
                <a:latin typeface="Garamond" panose="02020404030301010803" pitchFamily="18" charset="0"/>
              </a:rPr>
              <a:t>typical </a:t>
            </a:r>
            <a:r>
              <a:rPr lang="en-GB" dirty="0">
                <a:latin typeface="Garamond" panose="02020404030301010803" pitchFamily="18" charset="0"/>
              </a:rPr>
              <a:t>action generation, not a universal claim (e.g. allows for akrasia, conflicting occurrent &amp; dispositional beliefs, etc, may well not stretch to matters of </a:t>
            </a:r>
            <a:r>
              <a:rPr lang="en-GB" i="1" dirty="0">
                <a:latin typeface="Garamond" panose="02020404030301010803" pitchFamily="18" charset="0"/>
              </a:rPr>
              <a:t>faith</a:t>
            </a:r>
            <a:r>
              <a:rPr lang="en-GB" dirty="0">
                <a:latin typeface="Garamond" panose="02020404030301010803" pitchFamily="18" charset="0"/>
              </a:rPr>
              <a:t>).</a:t>
            </a:r>
          </a:p>
        </p:txBody>
      </p:sp>
    </p:spTree>
    <p:extLst>
      <p:ext uri="{BB962C8B-B14F-4D97-AF65-F5344CB8AC3E}">
        <p14:creationId xmlns:p14="http://schemas.microsoft.com/office/powerpoint/2010/main" val="268716977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CF2F2-A723-4736-838D-D92EA324AD48}"/>
              </a:ext>
            </a:extLst>
          </p:cNvPr>
          <p:cNvSpPr>
            <a:spLocks noGrp="1"/>
          </p:cNvSpPr>
          <p:nvPr>
            <p:ph type="title"/>
          </p:nvPr>
        </p:nvSpPr>
        <p:spPr>
          <a:xfrm>
            <a:off x="201386" y="39758"/>
            <a:ext cx="6747102" cy="613386"/>
          </a:xfrm>
        </p:spPr>
        <p:txBody>
          <a:bodyPr/>
          <a:lstStyle/>
          <a:p>
            <a:r>
              <a:rPr lang="en-GB" sz="2800" b="1" dirty="0">
                <a:effectLst/>
                <a:latin typeface="Garamond" panose="02020404030301010803" pitchFamily="18" charset="0"/>
                <a:ea typeface="MS Mincho" panose="02020609040205080304" pitchFamily="49" charset="-128"/>
                <a:cs typeface="Times New Roman" panose="02020603050405020304" pitchFamily="18" charset="0"/>
              </a:rPr>
              <a:t>Conclusion</a:t>
            </a:r>
            <a:endParaRPr lang="en-GB" sz="2800" dirty="0"/>
          </a:p>
        </p:txBody>
      </p:sp>
      <p:sp>
        <p:nvSpPr>
          <p:cNvPr id="3" name="Content Placeholder 2">
            <a:extLst>
              <a:ext uri="{FF2B5EF4-FFF2-40B4-BE49-F238E27FC236}">
                <a16:creationId xmlns:a16="http://schemas.microsoft.com/office/drawing/2014/main" id="{33A17966-7030-410F-9C5C-B10EB2F32443}"/>
              </a:ext>
            </a:extLst>
          </p:cNvPr>
          <p:cNvSpPr>
            <a:spLocks noGrp="1"/>
          </p:cNvSpPr>
          <p:nvPr>
            <p:ph idx="1"/>
          </p:nvPr>
        </p:nvSpPr>
        <p:spPr>
          <a:xfrm>
            <a:off x="478970" y="653145"/>
            <a:ext cx="8207829" cy="5290456"/>
          </a:xfrm>
        </p:spPr>
        <p:txBody>
          <a:bodyPr/>
          <a:lstStyle/>
          <a:p>
            <a:pPr lvl="0">
              <a:buFont typeface="Arial" panose="020B0604020202020204" pitchFamily="34" charset="0"/>
              <a:buChar char="•"/>
            </a:pPr>
            <a:r>
              <a:rPr lang="en-GB" sz="2200" dirty="0">
                <a:effectLst/>
                <a:latin typeface="Garamond" panose="02020404030301010803" pitchFamily="18" charset="0"/>
                <a:ea typeface="MS Mincho" panose="02020609040205080304" pitchFamily="49" charset="-128"/>
                <a:cs typeface="Times New Roman" panose="02020603050405020304" pitchFamily="18" charset="0"/>
              </a:rPr>
              <a:t>Commonsense Psychology claims that, typically, intentional actions are the result of rational processing of our reasons. </a:t>
            </a:r>
            <a:endParaRPr lang="en-GB" sz="2200" dirty="0">
              <a:effectLst/>
              <a:latin typeface="Cambria" panose="02040503050406030204" pitchFamily="18" charset="0"/>
              <a:ea typeface="MS Mincho" panose="02020609040205080304" pitchFamily="49" charset="-128"/>
              <a:cs typeface="Times New Roman" panose="02020603050405020304" pitchFamily="18" charset="0"/>
            </a:endParaRPr>
          </a:p>
          <a:p>
            <a:pPr lvl="0">
              <a:buFont typeface="Arial" panose="020B0604020202020204" pitchFamily="34" charset="0"/>
              <a:buChar char="•"/>
            </a:pPr>
            <a:r>
              <a:rPr lang="en-GB" sz="2200" dirty="0">
                <a:latin typeface="Garamond" panose="02020404030301010803" pitchFamily="18" charset="0"/>
                <a:ea typeface="MS Mincho" panose="02020609040205080304" pitchFamily="49" charset="-128"/>
                <a:cs typeface="Times New Roman" panose="02020603050405020304" pitchFamily="18" charset="0"/>
              </a:rPr>
              <a:t>This view on a</a:t>
            </a:r>
            <a:r>
              <a:rPr lang="en-GB" sz="2200" dirty="0">
                <a:effectLst/>
                <a:latin typeface="Garamond" panose="02020404030301010803" pitchFamily="18" charset="0"/>
                <a:ea typeface="MS Mincho" panose="02020609040205080304" pitchFamily="49" charset="-128"/>
                <a:cs typeface="Times New Roman" panose="02020603050405020304" pitchFamily="18" charset="0"/>
              </a:rPr>
              <a:t>ction generation is challenged by: </a:t>
            </a:r>
          </a:p>
          <a:p>
            <a:pPr marL="914400" lvl="1" indent="-457200">
              <a:buFont typeface="+mj-lt"/>
              <a:buAutoNum type="arabicPeriod"/>
            </a:pPr>
            <a:r>
              <a:rPr lang="en-GB" dirty="0">
                <a:latin typeface="Garamond" panose="02020404030301010803" pitchFamily="18" charset="0"/>
                <a:ea typeface="MS Mincho" panose="02020609040205080304" pitchFamily="49" charset="-128"/>
                <a:cs typeface="Times New Roman" panose="02020603050405020304" pitchFamily="18" charset="0"/>
              </a:rPr>
              <a:t>T</a:t>
            </a:r>
            <a:r>
              <a:rPr lang="en-GB" dirty="0">
                <a:effectLst/>
                <a:latin typeface="Garamond" panose="02020404030301010803" pitchFamily="18" charset="0"/>
                <a:ea typeface="MS Mincho" panose="02020609040205080304" pitchFamily="49" charset="-128"/>
                <a:cs typeface="Times New Roman" panose="02020603050405020304" pitchFamily="18" charset="0"/>
              </a:rPr>
              <a:t>he use of </a:t>
            </a:r>
            <a:r>
              <a:rPr lang="en-GB" dirty="0">
                <a:latin typeface="Garamond" panose="02020404030301010803" pitchFamily="18" charset="0"/>
                <a:ea typeface="MS Mincho" panose="02020609040205080304" pitchFamily="49" charset="-128"/>
                <a:cs typeface="Times New Roman" panose="02020603050405020304" pitchFamily="18" charset="0"/>
              </a:rPr>
              <a:t>non-reasoning/automatic decision </a:t>
            </a:r>
            <a:r>
              <a:rPr lang="en-GB" dirty="0">
                <a:effectLst/>
                <a:latin typeface="Garamond" panose="02020404030301010803" pitchFamily="18" charset="0"/>
                <a:ea typeface="MS Mincho" panose="02020609040205080304" pitchFamily="49" charset="-128"/>
                <a:cs typeface="Times New Roman" panose="02020603050405020304" pitchFamily="18" charset="0"/>
              </a:rPr>
              <a:t>making systems.</a:t>
            </a:r>
            <a:endParaRPr lang="en-GB" dirty="0">
              <a:latin typeface="Garamond" panose="02020404030301010803" pitchFamily="18" charset="0"/>
              <a:ea typeface="MS Mincho" panose="02020609040205080304" pitchFamily="49" charset="-128"/>
              <a:cs typeface="Times New Roman" panose="02020603050405020304" pitchFamily="18" charset="0"/>
            </a:endParaRPr>
          </a:p>
          <a:p>
            <a:pPr marL="914400" lvl="1" indent="-457200">
              <a:buFont typeface="+mj-lt"/>
              <a:buAutoNum type="arabicPeriod"/>
            </a:pPr>
            <a:r>
              <a:rPr lang="en-GB" dirty="0">
                <a:latin typeface="Garamond" panose="02020404030301010803" pitchFamily="18" charset="0"/>
                <a:ea typeface="MS Mincho" panose="02020609040205080304" pitchFamily="49" charset="-128"/>
                <a:cs typeface="Times New Roman" panose="02020603050405020304" pitchFamily="18" charset="0"/>
              </a:rPr>
              <a:t>Improper</a:t>
            </a:r>
            <a:r>
              <a:rPr lang="en-GB" dirty="0">
                <a:effectLst/>
                <a:latin typeface="Garamond" panose="02020404030301010803" pitchFamily="18" charset="0"/>
                <a:ea typeface="MS Mincho" panose="02020609040205080304" pitchFamily="49" charset="-128"/>
                <a:cs typeface="Times New Roman" panose="02020603050405020304" pitchFamily="18" charset="0"/>
              </a:rPr>
              <a:t> use of reasoning syste</a:t>
            </a:r>
            <a:r>
              <a:rPr lang="en-GB" dirty="0">
                <a:latin typeface="Garamond" panose="02020404030301010803" pitchFamily="18" charset="0"/>
                <a:ea typeface="MS Mincho" panose="02020609040205080304" pitchFamily="49" charset="-128"/>
                <a:cs typeface="Times New Roman" panose="02020603050405020304" pitchFamily="18" charset="0"/>
              </a:rPr>
              <a:t>ms.</a:t>
            </a:r>
          </a:p>
          <a:p>
            <a:pPr lvl="0">
              <a:buFont typeface="Arial" panose="020B0604020202020204" pitchFamily="34" charset="0"/>
              <a:buChar char="•"/>
            </a:pPr>
            <a:r>
              <a:rPr lang="en-GB" sz="2200" dirty="0">
                <a:effectLst/>
                <a:latin typeface="Garamond" panose="02020404030301010803" pitchFamily="18" charset="0"/>
                <a:ea typeface="MS Mincho" panose="02020609040205080304" pitchFamily="49" charset="-128"/>
                <a:cs typeface="Times New Roman" panose="02020603050405020304" pitchFamily="18" charset="0"/>
              </a:rPr>
              <a:t>Contra (1): can reject much of the evidence for irrational decision-making (explaining it through sensitivity to pragmatics) &amp; reject the dual process/system model on which the challenge is based</a:t>
            </a:r>
            <a:r>
              <a:rPr lang="en-GB" sz="2200" dirty="0">
                <a:latin typeface="Garamond" panose="02020404030301010803" pitchFamily="18" charset="0"/>
                <a:ea typeface="MS Mincho" panose="02020609040205080304" pitchFamily="49" charset="-128"/>
                <a:cs typeface="Times New Roman" panose="02020603050405020304" pitchFamily="18" charset="0"/>
              </a:rPr>
              <a:t>.</a:t>
            </a:r>
          </a:p>
          <a:p>
            <a:pPr lvl="0">
              <a:buFont typeface="Arial" panose="020B0604020202020204" pitchFamily="34" charset="0"/>
              <a:buChar char="•"/>
            </a:pPr>
            <a:r>
              <a:rPr lang="en-GB" sz="2200" dirty="0">
                <a:effectLst/>
                <a:latin typeface="Garamond" panose="02020404030301010803" pitchFamily="18" charset="0"/>
                <a:ea typeface="MS Mincho" panose="02020609040205080304" pitchFamily="49" charset="-128"/>
                <a:cs typeface="Times New Roman" panose="02020603050405020304" pitchFamily="18" charset="0"/>
              </a:rPr>
              <a:t>Contra (2): motivated reasoning can (in principle) be rational</a:t>
            </a:r>
            <a:r>
              <a:rPr lang="en-GB" sz="2200" dirty="0">
                <a:latin typeface="Garamond" panose="02020404030301010803" pitchFamily="18" charset="0"/>
                <a:ea typeface="MS Mincho" panose="02020609040205080304" pitchFamily="49" charset="-128"/>
                <a:cs typeface="Times New Roman" panose="02020603050405020304" pitchFamily="18" charset="0"/>
              </a:rPr>
              <a:t>. O</a:t>
            </a:r>
            <a:r>
              <a:rPr lang="en-GB" sz="2200" dirty="0">
                <a:effectLst/>
                <a:latin typeface="Garamond" panose="02020404030301010803" pitchFamily="18" charset="0"/>
                <a:ea typeface="MS Mincho" panose="02020609040205080304" pitchFamily="49" charset="-128"/>
                <a:cs typeface="Times New Roman" panose="02020603050405020304" pitchFamily="18" charset="0"/>
              </a:rPr>
              <a:t>nly belief polarization due to belief disconfirmation is truly problematic</a:t>
            </a:r>
            <a:r>
              <a:rPr lang="en-GB" sz="2200" dirty="0">
                <a:latin typeface="Garamond" panose="02020404030301010803" pitchFamily="18" charset="0"/>
                <a:ea typeface="MS Mincho" panose="02020609040205080304" pitchFamily="49" charset="-128"/>
                <a:cs typeface="Times New Roman" panose="02020603050405020304" pitchFamily="18" charset="0"/>
              </a:rPr>
              <a:t>, b</a:t>
            </a:r>
            <a:r>
              <a:rPr lang="en-GB" sz="2200" dirty="0">
                <a:effectLst/>
                <a:latin typeface="Garamond" panose="02020404030301010803" pitchFamily="18" charset="0"/>
                <a:ea typeface="MS Mincho" panose="02020609040205080304" pitchFamily="49" charset="-128"/>
                <a:cs typeface="Times New Roman" panose="02020603050405020304" pitchFamily="18" charset="0"/>
              </a:rPr>
              <a:t>ut these </a:t>
            </a:r>
            <a:r>
              <a:rPr lang="en-GB" sz="2200">
                <a:effectLst/>
                <a:latin typeface="Garamond" panose="02020404030301010803" pitchFamily="18" charset="0"/>
                <a:ea typeface="MS Mincho" panose="02020609040205080304" pitchFamily="49" charset="-128"/>
                <a:cs typeface="Times New Roman" panose="02020603050405020304" pitchFamily="18" charset="0"/>
              </a:rPr>
              <a:t>are special </a:t>
            </a:r>
            <a:r>
              <a:rPr lang="en-GB" sz="2200" dirty="0">
                <a:effectLst/>
                <a:latin typeface="Garamond" panose="02020404030301010803" pitchFamily="18" charset="0"/>
                <a:ea typeface="MS Mincho" panose="02020609040205080304" pitchFamily="49" charset="-128"/>
                <a:cs typeface="Times New Roman" panose="02020603050405020304" pitchFamily="18" charset="0"/>
              </a:rPr>
              <a:t>cases where claims of rationality may indeed be tenuous.</a:t>
            </a:r>
          </a:p>
          <a:p>
            <a:pPr lvl="0">
              <a:buFont typeface="Arial" panose="020B0604020202020204" pitchFamily="34" charset="0"/>
              <a:buChar char="•"/>
            </a:pPr>
            <a:r>
              <a:rPr lang="en-GB" sz="2200" dirty="0">
                <a:latin typeface="Garamond" panose="02020404030301010803" pitchFamily="18" charset="0"/>
                <a:ea typeface="MS Mincho" panose="02020609040205080304" pitchFamily="49" charset="-128"/>
                <a:cs typeface="Times New Roman" panose="02020603050405020304" pitchFamily="18" charset="0"/>
              </a:rPr>
              <a:t>Experimental evidence does not show that CP’s assumption of individual rationality must be rejected: in general, people do act in light of their reasons.</a:t>
            </a:r>
            <a:endParaRPr lang="en-GB" sz="22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7626967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663797-13CB-4E3B-B670-5EA67F0BBF7D}"/>
              </a:ext>
            </a:extLst>
          </p:cNvPr>
          <p:cNvSpPr>
            <a:spLocks noGrp="1"/>
          </p:cNvSpPr>
          <p:nvPr>
            <p:ph type="title"/>
          </p:nvPr>
        </p:nvSpPr>
        <p:spPr>
          <a:xfrm>
            <a:off x="755650" y="274638"/>
            <a:ext cx="6192838" cy="639762"/>
          </a:xfrm>
        </p:spPr>
        <p:txBody>
          <a:bodyPr/>
          <a:lstStyle/>
          <a:p>
            <a:r>
              <a:rPr lang="en-GB" dirty="0"/>
              <a:t>Reasons and Rationality</a:t>
            </a:r>
          </a:p>
        </p:txBody>
      </p:sp>
      <p:sp>
        <p:nvSpPr>
          <p:cNvPr id="6" name="Content Placeholder 5">
            <a:extLst>
              <a:ext uri="{FF2B5EF4-FFF2-40B4-BE49-F238E27FC236}">
                <a16:creationId xmlns:a16="http://schemas.microsoft.com/office/drawing/2014/main" id="{16BAACCE-8A17-4B44-8A5C-FB1BA87D5D28}"/>
              </a:ext>
            </a:extLst>
          </p:cNvPr>
          <p:cNvSpPr>
            <a:spLocks noGrp="1"/>
          </p:cNvSpPr>
          <p:nvPr>
            <p:ph idx="1"/>
          </p:nvPr>
        </p:nvSpPr>
        <p:spPr>
          <a:xfrm>
            <a:off x="755650" y="1039349"/>
            <a:ext cx="7931150" cy="4904251"/>
          </a:xfrm>
        </p:spPr>
        <p:txBody>
          <a:bodyPr/>
          <a:lstStyle/>
          <a:p>
            <a:r>
              <a:rPr lang="en-GB" dirty="0">
                <a:latin typeface="Garamond" panose="02020404030301010803" pitchFamily="18" charset="0"/>
              </a:rPr>
              <a:t>Pre-theoretical sense of reasons:</a:t>
            </a:r>
          </a:p>
          <a:p>
            <a:pPr lvl="1"/>
            <a:r>
              <a:rPr lang="en-GB" dirty="0">
                <a:latin typeface="Garamond" panose="02020404030301010803" pitchFamily="18" charset="0"/>
              </a:rPr>
              <a:t>Why did you go into the kitchen? </a:t>
            </a:r>
          </a:p>
          <a:p>
            <a:pPr lvl="2"/>
            <a:r>
              <a:rPr lang="en-GB" dirty="0">
                <a:latin typeface="Garamond" panose="02020404030301010803" pitchFamily="18" charset="0"/>
              </a:rPr>
              <a:t>I </a:t>
            </a:r>
            <a:r>
              <a:rPr lang="en-GB" i="1" dirty="0">
                <a:latin typeface="Garamond" panose="02020404030301010803" pitchFamily="18" charset="0"/>
              </a:rPr>
              <a:t>wanted</a:t>
            </a:r>
            <a:r>
              <a:rPr lang="en-GB" dirty="0">
                <a:latin typeface="Garamond" panose="02020404030301010803" pitchFamily="18" charset="0"/>
              </a:rPr>
              <a:t> a drink and </a:t>
            </a:r>
            <a:r>
              <a:rPr lang="en-GB" i="1" dirty="0">
                <a:latin typeface="Garamond" panose="02020404030301010803" pitchFamily="18" charset="0"/>
              </a:rPr>
              <a:t>believed</a:t>
            </a:r>
            <a:r>
              <a:rPr lang="en-GB" dirty="0">
                <a:latin typeface="Garamond" panose="02020404030301010803" pitchFamily="18" charset="0"/>
              </a:rPr>
              <a:t> I could get one in the kitchen. </a:t>
            </a:r>
          </a:p>
          <a:p>
            <a:pPr lvl="1"/>
            <a:r>
              <a:rPr lang="en-GB" dirty="0">
                <a:latin typeface="Garamond" panose="02020404030301010803" pitchFamily="18" charset="0"/>
              </a:rPr>
              <a:t>What made Maya run out of the room?</a:t>
            </a:r>
          </a:p>
          <a:p>
            <a:pPr lvl="2"/>
            <a:r>
              <a:rPr lang="en-GB" dirty="0">
                <a:latin typeface="Garamond" panose="02020404030301010803" pitchFamily="18" charset="0"/>
              </a:rPr>
              <a:t>She </a:t>
            </a:r>
            <a:r>
              <a:rPr lang="en-GB" i="1" dirty="0">
                <a:latin typeface="Garamond" panose="02020404030301010803" pitchFamily="18" charset="0"/>
              </a:rPr>
              <a:t>realised</a:t>
            </a:r>
            <a:r>
              <a:rPr lang="en-GB" dirty="0">
                <a:latin typeface="Garamond" panose="02020404030301010803" pitchFamily="18" charset="0"/>
              </a:rPr>
              <a:t> it was 5pm and was </a:t>
            </a:r>
            <a:r>
              <a:rPr lang="en-GB" i="1" dirty="0">
                <a:latin typeface="Garamond" panose="02020404030301010803" pitchFamily="18" charset="0"/>
              </a:rPr>
              <a:t>worried</a:t>
            </a:r>
            <a:r>
              <a:rPr lang="en-GB" dirty="0">
                <a:latin typeface="Garamond" panose="02020404030301010803" pitchFamily="18" charset="0"/>
              </a:rPr>
              <a:t> she would be late home.</a:t>
            </a:r>
          </a:p>
          <a:p>
            <a:r>
              <a:rPr lang="en-GB" dirty="0">
                <a:latin typeface="Garamond" panose="02020404030301010803" pitchFamily="18" charset="0"/>
              </a:rPr>
              <a:t>These are examples where actions are held to be the result of </a:t>
            </a:r>
            <a:r>
              <a:rPr lang="en-GB" i="1" dirty="0">
                <a:latin typeface="Garamond" panose="02020404030301010803" pitchFamily="18" charset="0"/>
              </a:rPr>
              <a:t>rational processing over mental states that capture a person’s reasons</a:t>
            </a:r>
            <a:r>
              <a:rPr lang="en-GB" dirty="0">
                <a:latin typeface="Garamond" panose="02020404030301010803" pitchFamily="18" charset="0"/>
              </a:rPr>
              <a:t>.</a:t>
            </a:r>
          </a:p>
          <a:p>
            <a:r>
              <a:rPr lang="en-US" b="1" dirty="0">
                <a:latin typeface="Garamond" panose="02020404030301010803" pitchFamily="18" charset="0"/>
                <a:ea typeface="MS Mincho" panose="02020609040205080304" pitchFamily="49" charset="-128"/>
                <a:cs typeface="Times New Roman" panose="02020603050405020304" pitchFamily="18" charset="0"/>
              </a:rPr>
              <a:t>Common-sense Psychology (CP): </a:t>
            </a:r>
            <a:r>
              <a:rPr lang="en-US" dirty="0">
                <a:latin typeface="Garamond" panose="02020404030301010803" pitchFamily="18" charset="0"/>
                <a:ea typeface="MS Mincho" panose="02020609040205080304" pitchFamily="49" charset="-128"/>
                <a:cs typeface="Times New Roman" panose="02020603050405020304" pitchFamily="18" charset="0"/>
              </a:rPr>
              <a:t>we are creatures with </a:t>
            </a:r>
            <a:r>
              <a:rPr lang="en-US" dirty="0" err="1">
                <a:latin typeface="Garamond" panose="02020404030301010803" pitchFamily="18" charset="0"/>
                <a:ea typeface="MS Mincho" panose="02020609040205080304" pitchFamily="49" charset="-128"/>
                <a:cs typeface="Times New Roman" panose="02020603050405020304" pitchFamily="18" charset="0"/>
              </a:rPr>
              <a:t>contentful</a:t>
            </a:r>
            <a:r>
              <a:rPr lang="en-US" dirty="0">
                <a:latin typeface="Garamond" panose="02020404030301010803" pitchFamily="18" charset="0"/>
                <a:ea typeface="MS Mincho" panose="02020609040205080304" pitchFamily="49" charset="-128"/>
                <a:cs typeface="Times New Roman" panose="02020603050405020304" pitchFamily="18" charset="0"/>
              </a:rPr>
              <a:t> mental states (e.g. propositional attitudes like desires/beliefs) and intentional action is the result of rational processing involving these states. Typically, we do what we do based on the reasons we have.</a:t>
            </a:r>
          </a:p>
        </p:txBody>
      </p:sp>
    </p:spTree>
    <p:extLst>
      <p:ext uri="{BB962C8B-B14F-4D97-AF65-F5344CB8AC3E}">
        <p14:creationId xmlns:p14="http://schemas.microsoft.com/office/powerpoint/2010/main" val="382737101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274638"/>
            <a:ext cx="6192838" cy="980532"/>
          </a:xfrm>
        </p:spPr>
        <p:txBody>
          <a:bodyPr/>
          <a:lstStyle/>
          <a:p>
            <a:r>
              <a:rPr lang="en-US" sz="3200" b="1" dirty="0">
                <a:effectLst/>
                <a:latin typeface="Garamond" panose="02020404030301010803" pitchFamily="18" charset="0"/>
                <a:ea typeface="MS Mincho" panose="02020609040205080304" pitchFamily="49" charset="-128"/>
                <a:cs typeface="Times New Roman" panose="02020603050405020304" pitchFamily="18" charset="0"/>
              </a:rPr>
              <a:t>What is it to act in light of reasons?</a:t>
            </a:r>
            <a:endParaRPr lang="en-US" sz="3200" dirty="0"/>
          </a:p>
        </p:txBody>
      </p:sp>
      <p:sp>
        <p:nvSpPr>
          <p:cNvPr id="3" name="Content Placeholder 2"/>
          <p:cNvSpPr>
            <a:spLocks noGrp="1"/>
          </p:cNvSpPr>
          <p:nvPr>
            <p:ph idx="1"/>
          </p:nvPr>
        </p:nvSpPr>
        <p:spPr>
          <a:xfrm>
            <a:off x="755650" y="1470991"/>
            <a:ext cx="7931150" cy="4472609"/>
          </a:xfrm>
        </p:spPr>
        <p:txBody>
          <a:bodyPr/>
          <a:lstStyle/>
          <a:p>
            <a:pPr marL="0" indent="0">
              <a:buNone/>
            </a:pPr>
            <a:r>
              <a:rPr lang="en-GB" b="1" dirty="0">
                <a:effectLst/>
                <a:latin typeface="Garamond" panose="02020404030301010803" pitchFamily="18" charset="0"/>
                <a:ea typeface="MS Mincho" panose="02020609040205080304" pitchFamily="49" charset="-128"/>
                <a:cs typeface="Times New Roman" panose="02020603050405020304" pitchFamily="18" charset="0"/>
              </a:rPr>
              <a:t>Classical/Ideal rational choice theory </a:t>
            </a:r>
            <a:r>
              <a:rPr lang="en-GB" dirty="0">
                <a:effectLst/>
                <a:latin typeface="Garamond" panose="02020404030301010803" pitchFamily="18" charset="0"/>
                <a:ea typeface="MS Mincho" panose="02020609040205080304" pitchFamily="49" charset="-128"/>
                <a:cs typeface="Times New Roman" panose="02020603050405020304" pitchFamily="18" charset="0"/>
              </a:rPr>
              <a:t>holds that individual decision-making ought to:</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buSzPct val="75000"/>
              <a:buFont typeface="Symbol" panose="05050102010706020507" pitchFamily="18" charset="2"/>
              <a:buChar char=""/>
            </a:pPr>
            <a:r>
              <a:rPr lang="en-GB" dirty="0">
                <a:latin typeface="Garamond" panose="02020404030301010803" pitchFamily="18" charset="0"/>
                <a:ea typeface="MS Mincho" panose="02020609040205080304" pitchFamily="49" charset="-128"/>
                <a:cs typeface="Times New Roman" panose="02020603050405020304" pitchFamily="18" charset="0"/>
              </a:rPr>
              <a:t>A</a:t>
            </a:r>
            <a:r>
              <a:rPr lang="en-GB" dirty="0">
                <a:effectLst/>
                <a:latin typeface="Garamond" panose="02020404030301010803" pitchFamily="18" charset="0"/>
                <a:ea typeface="MS Mincho" panose="02020609040205080304" pitchFamily="49" charset="-128"/>
                <a:cs typeface="Times New Roman" panose="02020603050405020304" pitchFamily="18" charset="0"/>
              </a:rPr>
              <a:t>im at maximising expected utility for the agent.</a:t>
            </a:r>
          </a:p>
          <a:p>
            <a:pPr marL="342900" lvl="0" indent="-342900">
              <a:buSzPct val="75000"/>
              <a:buFont typeface="Symbol" panose="05050102010706020507" pitchFamily="18" charset="2"/>
              <a:buChar char=""/>
            </a:pPr>
            <a:r>
              <a:rPr lang="en-GB" dirty="0">
                <a:latin typeface="Garamond" panose="02020404030301010803" pitchFamily="18" charset="0"/>
                <a:ea typeface="MS Mincho" panose="02020609040205080304" pitchFamily="49" charset="-128"/>
                <a:cs typeface="Times New Roman" panose="02020603050405020304" pitchFamily="18" charset="0"/>
              </a:rPr>
              <a:t>Consider all the evidence.</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buSzPct val="75000"/>
              <a:buFont typeface="Symbol" panose="05050102010706020507" pitchFamily="18" charset="2"/>
              <a:buChar char=""/>
            </a:pPr>
            <a:r>
              <a:rPr lang="en-GB" dirty="0">
                <a:latin typeface="Garamond" panose="02020404030301010803" pitchFamily="18" charset="0"/>
                <a:ea typeface="MS Mincho" panose="02020609040205080304" pitchFamily="49" charset="-128"/>
                <a:cs typeface="Times New Roman" panose="02020603050405020304" pitchFamily="18" charset="0"/>
              </a:rPr>
              <a:t>U</a:t>
            </a:r>
            <a:r>
              <a:rPr lang="en-GB" dirty="0">
                <a:effectLst/>
                <a:latin typeface="Garamond" panose="02020404030301010803" pitchFamily="18" charset="0"/>
                <a:ea typeface="MS Mincho" panose="02020609040205080304" pitchFamily="49" charset="-128"/>
                <a:cs typeface="Times New Roman" panose="02020603050405020304" pitchFamily="18" charset="0"/>
              </a:rPr>
              <a:t>tilise classical logic in deterministic environments and probability theory in uncertain or vague situations. </a:t>
            </a:r>
          </a:p>
          <a:p>
            <a:pPr marL="342900" lvl="0" indent="-342900">
              <a:buSzPct val="75000"/>
              <a:buFont typeface="Symbol" panose="05050102010706020507" pitchFamily="18" charset="2"/>
              <a:buChar char=""/>
            </a:pPr>
            <a:endParaRPr lang="en-GB" sz="1500" dirty="0">
              <a:latin typeface="Garamond" panose="02020404030301010803" pitchFamily="18" charset="0"/>
              <a:ea typeface="MS Mincho" panose="02020609040205080304" pitchFamily="49" charset="-128"/>
              <a:cs typeface="Times New Roman" panose="02020603050405020304" pitchFamily="18" charset="0"/>
            </a:endParaRPr>
          </a:p>
          <a:p>
            <a:pPr marL="342900" lvl="0" indent="-342900">
              <a:buSzPct val="75000"/>
              <a:buFont typeface="Symbol" panose="05050102010706020507" pitchFamily="18" charset="2"/>
              <a:buChar char=""/>
            </a:pPr>
            <a:r>
              <a:rPr lang="en-GB" dirty="0">
                <a:effectLst/>
                <a:latin typeface="Garamond" panose="02020404030301010803" pitchFamily="18" charset="0"/>
                <a:ea typeface="MS Mincho" panose="02020609040205080304" pitchFamily="49" charset="-128"/>
                <a:cs typeface="Times New Roman" panose="02020603050405020304" pitchFamily="18" charset="0"/>
              </a:rPr>
              <a:t>This Classical model underpins the view of humans as </a:t>
            </a:r>
            <a:r>
              <a:rPr lang="en-GB" i="1" dirty="0">
                <a:effectLst/>
                <a:latin typeface="Garamond" panose="02020404030301010803" pitchFamily="18" charset="0"/>
                <a:ea typeface="MS Mincho" panose="02020609040205080304" pitchFamily="49" charset="-128"/>
                <a:cs typeface="Times New Roman" panose="02020603050405020304" pitchFamily="18" charset="0"/>
              </a:rPr>
              <a:t>homo economicus </a:t>
            </a:r>
            <a:r>
              <a:rPr lang="en-GB" dirty="0">
                <a:effectLst/>
                <a:latin typeface="Garamond" panose="02020404030301010803" pitchFamily="18" charset="0"/>
                <a:ea typeface="MS Mincho" panose="02020609040205080304" pitchFamily="49" charset="-128"/>
                <a:cs typeface="Times New Roman" panose="02020603050405020304" pitchFamily="18" charset="0"/>
              </a:rPr>
              <a:t>in behavioural economics and </a:t>
            </a:r>
            <a:r>
              <a:rPr lang="en-GB" i="1" dirty="0">
                <a:effectLst/>
                <a:latin typeface="Garamond" panose="02020404030301010803" pitchFamily="18" charset="0"/>
                <a:ea typeface="MS Mincho" panose="02020609040205080304" pitchFamily="49" charset="-128"/>
                <a:cs typeface="Times New Roman" panose="02020603050405020304" pitchFamily="18" charset="0"/>
              </a:rPr>
              <a:t>homo politicus </a:t>
            </a:r>
            <a:r>
              <a:rPr lang="en-GB" dirty="0">
                <a:latin typeface="Garamond" panose="02020404030301010803" pitchFamily="18" charset="0"/>
                <a:ea typeface="MS Mincho" panose="02020609040205080304" pitchFamily="49" charset="-128"/>
                <a:cs typeface="Times New Roman" panose="02020603050405020304" pitchFamily="18" charset="0"/>
              </a:rPr>
              <a:t>in political theory</a:t>
            </a:r>
            <a:r>
              <a:rPr lang="en-GB" dirty="0">
                <a:effectLst/>
                <a:latin typeface="Garamond" panose="02020404030301010803" pitchFamily="18" charset="0"/>
                <a:ea typeface="MS Mincho" panose="02020609040205080304" pitchFamily="49" charset="-128"/>
                <a:cs typeface="Times New Roman" panose="02020603050405020304" pitchFamily="18" charset="0"/>
              </a:rPr>
              <a:t>.</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593630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463" y="304800"/>
            <a:ext cx="8039337" cy="5638801"/>
          </a:xfrm>
        </p:spPr>
        <p:txBody>
          <a:bodyPr/>
          <a:lstStyle/>
          <a:p>
            <a:r>
              <a:rPr lang="en-US" i="1" dirty="0">
                <a:latin typeface="Garamond" panose="02020404030301010803" pitchFamily="18" charset="0"/>
                <a:ea typeface="MS Mincho" panose="02020609040205080304" pitchFamily="49" charset="-128"/>
                <a:cs typeface="Times New Roman" panose="02020603050405020304" pitchFamily="18" charset="0"/>
              </a:rPr>
              <a:t>Lots</a:t>
            </a:r>
            <a:r>
              <a:rPr lang="en-US" dirty="0">
                <a:latin typeface="Garamond" panose="02020404030301010803" pitchFamily="18" charset="0"/>
                <a:ea typeface="MS Mincho" panose="02020609040205080304" pitchFamily="49" charset="-128"/>
                <a:cs typeface="Times New Roman" panose="02020603050405020304" pitchFamily="18" charset="0"/>
              </a:rPr>
              <a:t> of extant debates about CP.</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Garamond" panose="02020404030301010803" pitchFamily="18" charset="0"/>
                <a:ea typeface="MS Mincho" panose="02020609040205080304" pitchFamily="49" charset="-128"/>
                <a:cs typeface="Times New Roman" panose="02020603050405020304" pitchFamily="18" charset="0"/>
              </a:rPr>
              <a:t>Recent debate about CP = rejection of its </a:t>
            </a:r>
            <a:r>
              <a:rPr lang="en-US" dirty="0">
                <a:effectLst/>
                <a:latin typeface="Garamond" panose="02020404030301010803" pitchFamily="18" charset="0"/>
                <a:ea typeface="MS Mincho" panose="02020609040205080304" pitchFamily="49" charset="-128"/>
                <a:cs typeface="Times New Roman" panose="02020603050405020304" pitchFamily="18" charset="0"/>
              </a:rPr>
              <a:t>fundamental assumptions</a:t>
            </a:r>
            <a:r>
              <a:rPr lang="en-US" dirty="0">
                <a:latin typeface="Garamond" panose="02020404030301010803" pitchFamily="18" charset="0"/>
                <a:ea typeface="MS Mincho" panose="02020609040205080304" pitchFamily="49" charset="-128"/>
                <a:cs typeface="Times New Roman" panose="02020603050405020304" pitchFamily="18" charset="0"/>
              </a:rPr>
              <a:t>: </a:t>
            </a:r>
          </a:p>
          <a:p>
            <a:pPr lvl="1"/>
            <a:r>
              <a:rPr lang="en-US" dirty="0">
                <a:latin typeface="Garamond" panose="02020404030301010803" pitchFamily="18" charset="0"/>
                <a:ea typeface="MS Mincho" panose="02020609040205080304" pitchFamily="49" charset="-128"/>
                <a:cs typeface="Times New Roman" panose="02020603050405020304" pitchFamily="18" charset="0"/>
              </a:rPr>
              <a:t>e</a:t>
            </a:r>
            <a:r>
              <a:rPr lang="en-US" dirty="0">
                <a:effectLst/>
                <a:latin typeface="Garamond" panose="02020404030301010803" pitchFamily="18" charset="0"/>
                <a:ea typeface="MS Mincho" panose="02020609040205080304" pitchFamily="49" charset="-128"/>
                <a:cs typeface="Times New Roman" panose="02020603050405020304" pitchFamily="18" charset="0"/>
              </a:rPr>
              <a:t>xperimental work shows that often/regularly/systematically our actions are </a:t>
            </a:r>
            <a:r>
              <a:rPr lang="en-US" b="1" dirty="0">
                <a:effectLst/>
                <a:latin typeface="Garamond" panose="02020404030301010803" pitchFamily="18" charset="0"/>
                <a:ea typeface="MS Mincho" panose="02020609040205080304" pitchFamily="49" charset="-128"/>
                <a:cs typeface="Times New Roman" panose="02020603050405020304" pitchFamily="18" charset="0"/>
              </a:rPr>
              <a:t>not</a:t>
            </a:r>
            <a:r>
              <a:rPr lang="en-US" dirty="0">
                <a:effectLst/>
                <a:latin typeface="Garamond" panose="02020404030301010803" pitchFamily="18" charset="0"/>
                <a:ea typeface="MS Mincho" panose="02020609040205080304" pitchFamily="49" charset="-128"/>
                <a:cs typeface="Times New Roman" panose="02020603050405020304" pitchFamily="18" charset="0"/>
              </a:rPr>
              <a:t> </a:t>
            </a:r>
            <a:r>
              <a:rPr lang="en-GB" dirty="0">
                <a:effectLst/>
                <a:latin typeface="Garamond" panose="02020404030301010803" pitchFamily="18" charset="0"/>
                <a:ea typeface="MS Mincho" panose="02020609040205080304" pitchFamily="49" charset="-128"/>
                <a:cs typeface="Times New Roman" panose="02020603050405020304" pitchFamily="18" charset="0"/>
              </a:rPr>
              <a:t>the result of rational processing of reasons.</a:t>
            </a:r>
          </a:p>
          <a:p>
            <a:pPr>
              <a:lnSpc>
                <a:spcPct val="150000"/>
              </a:lnSpc>
              <a:spcAft>
                <a:spcPts val="800"/>
              </a:spcAft>
            </a:pPr>
            <a:r>
              <a:rPr lang="en-GB" sz="2000" dirty="0">
                <a:effectLst/>
                <a:latin typeface="Garamond" panose="02020404030301010803" pitchFamily="18" charset="0"/>
                <a:ea typeface="Calibri" panose="020F0502020204030204" pitchFamily="34" charset="0"/>
                <a:cs typeface="Times New Roman" panose="02020603050405020304" pitchFamily="18" charset="0"/>
              </a:rPr>
              <a:t>Doris 2015: 64-8 frames this challenge as follows: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spcAft>
                <a:spcPts val="800"/>
              </a:spcAft>
              <a:buNone/>
            </a:pPr>
            <a:r>
              <a:rPr lang="en-GB" sz="1800" dirty="0">
                <a:effectLst/>
                <a:latin typeface="Garamond" panose="02020404030301010803" pitchFamily="18" charset="0"/>
                <a:ea typeface="Calibri" panose="020F0502020204030204" pitchFamily="34" charset="0"/>
                <a:cs typeface="Times New Roman" panose="02020603050405020304" pitchFamily="18" charset="0"/>
              </a:rPr>
              <a:t>Where the causes of [an agent’s] cognition or behaviour would not be recognised by the actor as reasons for that cognition or behaviour, were she aware of these causes at the time of performance, these causes are </a:t>
            </a:r>
            <a:r>
              <a:rPr lang="en-GB" sz="1800" i="1" dirty="0">
                <a:effectLst/>
                <a:latin typeface="Garamond" panose="02020404030301010803" pitchFamily="18" charset="0"/>
                <a:ea typeface="Calibri" panose="020F0502020204030204" pitchFamily="34" charset="0"/>
                <a:cs typeface="Times New Roman" panose="02020603050405020304" pitchFamily="18" charset="0"/>
              </a:rPr>
              <a:t>defeaters. </a:t>
            </a:r>
            <a:r>
              <a:rPr lang="en-GB" sz="1800" dirty="0">
                <a:effectLst/>
                <a:latin typeface="Garamond" panose="02020404030301010803" pitchFamily="18" charset="0"/>
                <a:ea typeface="Calibri" panose="020F0502020204030204" pitchFamily="34" charset="0"/>
                <a:cs typeface="Times New Roman" panose="02020603050405020304" pitchFamily="18" charset="0"/>
              </a:rPr>
              <a:t>Where defeaters obtain, the exercise of agency does not obtain. If the presence of defeaters cannot be confidently ruled out for a particular behaviour, it is not justified to attribute the actor an exercise of agency…[Unfortunately] the empirical evidence indicates that defeaters occur quite frequently in everyday life. </a:t>
            </a:r>
            <a:endParaRPr lang="en-GB" dirty="0">
              <a:latin typeface="Garamond" panose="02020404030301010803" pitchFamily="18" charset="0"/>
              <a:ea typeface="MS Mincho" panose="02020609040205080304" pitchFamily="49" charset="-128"/>
              <a:cs typeface="Times New Roman" panose="02020603050405020304" pitchFamily="18" charset="0"/>
            </a:endParaRPr>
          </a:p>
          <a:p>
            <a:r>
              <a:rPr lang="en-GB" dirty="0">
                <a:latin typeface="Garamond" panose="02020404030301010803" pitchFamily="18" charset="0"/>
                <a:ea typeface="MS Mincho" panose="02020609040205080304" pitchFamily="49" charset="-128"/>
                <a:cs typeface="Times New Roman" panose="02020603050405020304" pitchFamily="18" charset="0"/>
              </a:rPr>
              <a:t>Example: where a snack is located in a display influences shopping behaviour.</a:t>
            </a:r>
            <a:endParaRPr lang="en-GB" dirty="0"/>
          </a:p>
        </p:txBody>
      </p:sp>
    </p:spTree>
    <p:extLst>
      <p:ext uri="{BB962C8B-B14F-4D97-AF65-F5344CB8AC3E}">
        <p14:creationId xmlns:p14="http://schemas.microsoft.com/office/powerpoint/2010/main" val="319240313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274638"/>
            <a:ext cx="6192838" cy="1066130"/>
          </a:xfrm>
        </p:spPr>
        <p:txBody>
          <a:bodyPr/>
          <a:lstStyle/>
          <a:p>
            <a:r>
              <a:rPr lang="en-US" sz="2800" b="1" dirty="0">
                <a:latin typeface="Garamond" panose="02020404030301010803" pitchFamily="18" charset="0"/>
                <a:ea typeface="MS Mincho" panose="02020609040205080304" pitchFamily="49" charset="-128"/>
                <a:cs typeface="Times New Roman" panose="02020603050405020304" pitchFamily="18" charset="0"/>
              </a:rPr>
              <a:t>Objection: We often fail to act in line with </a:t>
            </a:r>
            <a:br>
              <a:rPr lang="en-US" sz="2800" b="1" dirty="0">
                <a:latin typeface="Garamond" panose="02020404030301010803" pitchFamily="18" charset="0"/>
                <a:ea typeface="MS Mincho" panose="02020609040205080304" pitchFamily="49" charset="-128"/>
                <a:cs typeface="Times New Roman" panose="02020603050405020304" pitchFamily="18" charset="0"/>
              </a:rPr>
            </a:br>
            <a:r>
              <a:rPr lang="en-US" sz="2800" b="1" dirty="0">
                <a:latin typeface="Garamond" panose="02020404030301010803" pitchFamily="18" charset="0"/>
                <a:ea typeface="MS Mincho" panose="02020609040205080304" pitchFamily="49" charset="-128"/>
                <a:cs typeface="Times New Roman" panose="02020603050405020304" pitchFamily="18" charset="0"/>
              </a:rPr>
              <a:t>Classical Rational Choice Theory</a:t>
            </a:r>
            <a:endParaRPr lang="en-GB" sz="2800" b="1" dirty="0"/>
          </a:p>
        </p:txBody>
      </p:sp>
      <p:sp>
        <p:nvSpPr>
          <p:cNvPr id="3" name="Content Placeholder 2"/>
          <p:cNvSpPr>
            <a:spLocks noGrp="1"/>
          </p:cNvSpPr>
          <p:nvPr>
            <p:ph idx="1"/>
          </p:nvPr>
        </p:nvSpPr>
        <p:spPr>
          <a:xfrm>
            <a:off x="755650" y="1484784"/>
            <a:ext cx="7931150" cy="4458816"/>
          </a:xfrm>
        </p:spPr>
        <p:txBody>
          <a:bodyPr/>
          <a:lstStyle/>
          <a:p>
            <a:r>
              <a:rPr lang="en-GB" dirty="0">
                <a:latin typeface="Garamond" panose="02020404030301010803" pitchFamily="18" charset="0"/>
                <a:ea typeface="MS Mincho" panose="02020609040205080304" pitchFamily="49" charset="-128"/>
                <a:cs typeface="Times New Roman" panose="02020603050405020304" pitchFamily="18" charset="0"/>
              </a:rPr>
              <a:t>A </a:t>
            </a:r>
            <a:r>
              <a:rPr lang="en-GB" dirty="0">
                <a:effectLst/>
                <a:latin typeface="Garamond" panose="02020404030301010803" pitchFamily="18" charset="0"/>
                <a:ea typeface="MS Mincho" panose="02020609040205080304" pitchFamily="49" charset="-128"/>
                <a:cs typeface="Times New Roman" panose="02020603050405020304" pitchFamily="18" charset="0"/>
              </a:rPr>
              <a:t>wealth of experimental evidence shows that </a:t>
            </a:r>
            <a:r>
              <a:rPr lang="en-GB" dirty="0">
                <a:latin typeface="Garamond" panose="02020404030301010803" pitchFamily="18" charset="0"/>
                <a:ea typeface="MS Mincho" panose="02020609040205080304" pitchFamily="49" charset="-128"/>
                <a:cs typeface="Times New Roman" panose="02020603050405020304" pitchFamily="18" charset="0"/>
              </a:rPr>
              <a:t>Classical Rational Choice theory fails to predict how humans actually behave (contra CP, often we don’t act for reasons).</a:t>
            </a:r>
          </a:p>
          <a:p>
            <a:r>
              <a:rPr lang="en-GB" dirty="0">
                <a:effectLst/>
                <a:latin typeface="Garamond" panose="02020404030301010803" pitchFamily="18" charset="0"/>
                <a:ea typeface="MS Mincho" panose="02020609040205080304" pitchFamily="49" charset="-128"/>
                <a:cs typeface="Times New Roman" panose="02020603050405020304" pitchFamily="18" charset="0"/>
              </a:rPr>
              <a:t>Two distinct arguments for this conclusion:</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pPr marL="457200" lvl="0" indent="-457200">
              <a:buFont typeface="+mj-lt"/>
              <a:buAutoNum type="arabicPeriod"/>
            </a:pPr>
            <a:r>
              <a:rPr lang="en-GB" u="sng" dirty="0">
                <a:effectLst/>
                <a:latin typeface="Garamond" panose="02020404030301010803" pitchFamily="18" charset="0"/>
                <a:ea typeface="MS Mincho" panose="02020609040205080304" pitchFamily="49" charset="-128"/>
                <a:cs typeface="Times New Roman" panose="02020603050405020304" pitchFamily="18" charset="0"/>
              </a:rPr>
              <a:t>Use of non-reasoning/Automatic decision-making systems</a:t>
            </a:r>
            <a:r>
              <a:rPr lang="en-GB" dirty="0">
                <a:effectLst/>
                <a:latin typeface="Garamond" panose="02020404030301010803" pitchFamily="18" charset="0"/>
                <a:ea typeface="MS Mincho" panose="02020609040205080304" pitchFamily="49" charset="-128"/>
                <a:cs typeface="Times New Roman" panose="02020603050405020304" pitchFamily="18" charset="0"/>
              </a:rPr>
              <a:t>: agents often </a:t>
            </a:r>
            <a:r>
              <a:rPr lang="en-GB" i="1" dirty="0">
                <a:effectLst/>
                <a:latin typeface="Garamond" panose="02020404030301010803" pitchFamily="18" charset="0"/>
                <a:ea typeface="MS Mincho" panose="02020609040205080304" pitchFamily="49" charset="-128"/>
                <a:cs typeface="Times New Roman" panose="02020603050405020304" pitchFamily="18" charset="0"/>
              </a:rPr>
              <a:t>don’t try to reason</a:t>
            </a:r>
            <a:r>
              <a:rPr lang="en-GB" dirty="0">
                <a:effectLst/>
                <a:latin typeface="Garamond" panose="02020404030301010803" pitchFamily="18" charset="0"/>
                <a:ea typeface="MS Mincho" panose="02020609040205080304" pitchFamily="49" charset="-128"/>
                <a:cs typeface="Times New Roman" panose="02020603050405020304" pitchFamily="18" charset="0"/>
              </a:rPr>
              <a:t> at all (instead relying on an automatic, intuitive system; e.g. Kahneman).</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pPr marL="457200" lvl="0" indent="-457200">
              <a:buFont typeface="+mj-lt"/>
              <a:buAutoNum type="arabicPeriod"/>
            </a:pPr>
            <a:r>
              <a:rPr lang="en-GB" u="sng" dirty="0">
                <a:effectLst/>
                <a:latin typeface="Garamond" panose="02020404030301010803" pitchFamily="18" charset="0"/>
                <a:ea typeface="MS Mincho" panose="02020609040205080304" pitchFamily="49" charset="-128"/>
                <a:cs typeface="Times New Roman" panose="02020603050405020304" pitchFamily="18" charset="0"/>
              </a:rPr>
              <a:t>Improper use of a reasoning system</a:t>
            </a:r>
            <a:r>
              <a:rPr lang="en-GB" dirty="0">
                <a:effectLst/>
                <a:latin typeface="Garamond" panose="02020404030301010803" pitchFamily="18" charset="0"/>
                <a:ea typeface="MS Mincho" panose="02020609040205080304" pitchFamily="49" charset="-128"/>
                <a:cs typeface="Times New Roman" panose="02020603050405020304" pitchFamily="18" charset="0"/>
              </a:rPr>
              <a:t>: agents often </a:t>
            </a:r>
            <a:r>
              <a:rPr lang="en-GB" i="1" dirty="0">
                <a:effectLst/>
                <a:latin typeface="Garamond" panose="02020404030301010803" pitchFamily="18" charset="0"/>
                <a:ea typeface="MS Mincho" panose="02020609040205080304" pitchFamily="49" charset="-128"/>
                <a:cs typeface="Times New Roman" panose="02020603050405020304" pitchFamily="18" charset="0"/>
              </a:rPr>
              <a:t>try but fail</a:t>
            </a:r>
            <a:r>
              <a:rPr lang="en-GB" dirty="0">
                <a:effectLst/>
                <a:latin typeface="Garamond" panose="02020404030301010803" pitchFamily="18" charset="0"/>
                <a:ea typeface="MS Mincho" panose="02020609040205080304" pitchFamily="49" charset="-128"/>
                <a:cs typeface="Times New Roman" panose="02020603050405020304" pitchFamily="18" charset="0"/>
              </a:rPr>
              <a:t> </a:t>
            </a:r>
            <a:r>
              <a:rPr lang="en-GB" i="1" dirty="0">
                <a:effectLst/>
                <a:latin typeface="Garamond" panose="02020404030301010803" pitchFamily="18" charset="0"/>
                <a:ea typeface="MS Mincho" panose="02020609040205080304" pitchFamily="49" charset="-128"/>
                <a:cs typeface="Times New Roman" panose="02020603050405020304" pitchFamily="18" charset="0"/>
              </a:rPr>
              <a:t>to reason properly </a:t>
            </a:r>
            <a:r>
              <a:rPr lang="en-GB" dirty="0">
                <a:effectLst/>
                <a:latin typeface="Garamond" panose="02020404030301010803" pitchFamily="18" charset="0"/>
                <a:ea typeface="MS Mincho" panose="02020609040205080304" pitchFamily="49" charset="-128"/>
                <a:cs typeface="Times New Roman" panose="02020603050405020304" pitchFamily="18" charset="0"/>
              </a:rPr>
              <a:t>(due to a systematic failure). </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8762087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274638"/>
            <a:ext cx="6192838" cy="778098"/>
          </a:xfrm>
        </p:spPr>
        <p:txBody>
          <a:bodyPr/>
          <a:lstStyle/>
          <a:p>
            <a:r>
              <a:rPr lang="en-GB" sz="2800" b="1" dirty="0">
                <a:effectLst/>
                <a:latin typeface="Garamond" panose="02020404030301010803" pitchFamily="18" charset="0"/>
                <a:ea typeface="MS Mincho" panose="02020609040205080304" pitchFamily="49" charset="-128"/>
                <a:cs typeface="Times New Roman" panose="02020603050405020304" pitchFamily="18" charset="0"/>
              </a:rPr>
              <a:t>Argument 1: The Automatic System</a:t>
            </a:r>
            <a:endParaRPr lang="en-GB" sz="2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3" name="Content Placeholder 2"/>
          <p:cNvSpPr>
            <a:spLocks noGrp="1"/>
          </p:cNvSpPr>
          <p:nvPr>
            <p:ph idx="1"/>
          </p:nvPr>
        </p:nvSpPr>
        <p:spPr>
          <a:xfrm>
            <a:off x="755650" y="1196752"/>
            <a:ext cx="7931150" cy="5256584"/>
          </a:xfrm>
        </p:spPr>
        <p:txBody>
          <a:bodyPr/>
          <a:lstStyle/>
          <a:p>
            <a:pPr marL="0" indent="0">
              <a:buNone/>
            </a:pPr>
            <a:r>
              <a:rPr lang="en-GB" u="sng" dirty="0">
                <a:effectLst/>
                <a:latin typeface="Garamond" panose="02020404030301010803" pitchFamily="18" charset="0"/>
                <a:ea typeface="MS Mincho" panose="02020609040205080304" pitchFamily="49" charset="-128"/>
                <a:cs typeface="Times New Roman" panose="02020603050405020304" pitchFamily="18" charset="0"/>
              </a:rPr>
              <a:t>System 1</a:t>
            </a:r>
            <a:r>
              <a:rPr lang="en-GB" dirty="0">
                <a:effectLst/>
                <a:latin typeface="Garamond" panose="02020404030301010803" pitchFamily="18" charset="0"/>
                <a:ea typeface="MS Mincho" panose="02020609040205080304" pitchFamily="49" charset="-128"/>
                <a:cs typeface="Times New Roman" panose="02020603050405020304" pitchFamily="18" charset="0"/>
              </a:rPr>
              <a:t>: fast, automatic, intuitive</a:t>
            </a:r>
            <a:r>
              <a:rPr lang="en-GB" dirty="0">
                <a:latin typeface="Garamond" panose="02020404030301010803" pitchFamily="18" charset="0"/>
                <a:ea typeface="MS Mincho" panose="02020609040205080304" pitchFamily="49" charset="-128"/>
                <a:cs typeface="Times New Roman" panose="02020603050405020304" pitchFamily="18" charset="0"/>
              </a:rPr>
              <a:t> judgements </a:t>
            </a:r>
            <a:r>
              <a:rPr lang="en-GB" dirty="0">
                <a:effectLst/>
                <a:latin typeface="Garamond" panose="02020404030301010803" pitchFamily="18" charset="0"/>
                <a:ea typeface="MS Mincho" panose="02020609040205080304" pitchFamily="49" charset="-128"/>
                <a:cs typeface="Times New Roman" panose="02020603050405020304" pitchFamily="18" charset="0"/>
              </a:rPr>
              <a:t>delivered by cognitive heuristics (rules of thumb, </a:t>
            </a:r>
            <a:r>
              <a:rPr lang="en-US" dirty="0">
                <a:latin typeface="Garamond" panose="02020404030301010803" pitchFamily="18" charset="0"/>
                <a:ea typeface="MS Mincho" panose="02020609040205080304" pitchFamily="49" charset="-128"/>
                <a:cs typeface="Times New Roman" panose="02020603050405020304" pitchFamily="18" charset="0"/>
              </a:rPr>
              <a:t>e.g. ‘objects which appear blurry are far away’).</a:t>
            </a:r>
            <a:endParaRPr lang="en-GB" dirty="0">
              <a:effectLst/>
              <a:latin typeface="Garamond" panose="02020404030301010803" pitchFamily="18" charset="0"/>
              <a:ea typeface="MS Mincho" panose="02020609040205080304" pitchFamily="49" charset="-128"/>
              <a:cs typeface="Times New Roman" panose="02020603050405020304" pitchFamily="18" charset="0"/>
            </a:endParaRPr>
          </a:p>
          <a:p>
            <a:r>
              <a:rPr lang="en-US" dirty="0">
                <a:latin typeface="Garamond" panose="02020404030301010803" pitchFamily="18" charset="0"/>
                <a:ea typeface="MS Mincho" panose="02020609040205080304" pitchFamily="49" charset="-128"/>
                <a:cs typeface="Times New Roman" panose="02020603050405020304" pitchFamily="18" charset="0"/>
              </a:rPr>
              <a:t>System 1 involves (non-rational) processes which sacrifice accuracy for speed.</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pPr marL="0" indent="0">
              <a:buNone/>
            </a:pPr>
            <a:r>
              <a:rPr lang="en-GB" u="sng" dirty="0">
                <a:effectLst/>
                <a:latin typeface="Garamond" panose="02020404030301010803" pitchFamily="18" charset="0"/>
                <a:ea typeface="MS Mincho" panose="02020609040205080304" pitchFamily="49" charset="-128"/>
                <a:cs typeface="Times New Roman" panose="02020603050405020304" pitchFamily="18" charset="0"/>
              </a:rPr>
              <a:t>System 2</a:t>
            </a:r>
            <a:r>
              <a:rPr lang="en-GB" dirty="0">
                <a:effectLst/>
                <a:latin typeface="Garamond" panose="02020404030301010803" pitchFamily="18" charset="0"/>
                <a:ea typeface="MS Mincho" panose="02020609040205080304" pitchFamily="49" charset="-128"/>
                <a:cs typeface="Times New Roman" panose="02020603050405020304" pitchFamily="18" charset="0"/>
              </a:rPr>
              <a:t>: slow, reflective, effortful judgements delivered by classical rationality.</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r>
              <a:rPr lang="en-GB" dirty="0">
                <a:effectLst/>
                <a:latin typeface="Garamond" panose="02020404030301010803" pitchFamily="18" charset="0"/>
                <a:ea typeface="MS Mincho" panose="02020609040205080304" pitchFamily="49" charset="-128"/>
                <a:cs typeface="Times New Roman" panose="02020603050405020304" pitchFamily="18" charset="0"/>
              </a:rPr>
              <a:t>‘Default-Interventionist’ (DI) model (Evans 2006, Kahneman 2011): System 1 provides the default response to decision-making problems</a:t>
            </a:r>
            <a:r>
              <a:rPr lang="en-GB" dirty="0">
                <a:latin typeface="Garamond" panose="02020404030301010803" pitchFamily="18" charset="0"/>
                <a:ea typeface="MS Mincho" panose="02020609040205080304" pitchFamily="49" charset="-128"/>
                <a:cs typeface="Times New Roman" panose="02020603050405020304" pitchFamily="18" charset="0"/>
              </a:rPr>
              <a:t>.</a:t>
            </a:r>
            <a:r>
              <a:rPr lang="en-GB" dirty="0">
                <a:effectLst/>
                <a:latin typeface="Garamond" panose="02020404030301010803" pitchFamily="18" charset="0"/>
                <a:ea typeface="MS Mincho" panose="02020609040205080304" pitchFamily="49" charset="-128"/>
                <a:cs typeface="Times New Roman" panose="02020603050405020304" pitchFamily="18" charset="0"/>
              </a:rPr>
              <a:t> System 2 </a:t>
            </a:r>
            <a:r>
              <a:rPr lang="en-GB" dirty="0">
                <a:latin typeface="Garamond" panose="02020404030301010803" pitchFamily="18" charset="0"/>
                <a:ea typeface="MS Mincho" panose="02020609040205080304" pitchFamily="49" charset="-128"/>
                <a:cs typeface="Times New Roman" panose="02020603050405020304" pitchFamily="18" charset="0"/>
              </a:rPr>
              <a:t>intervenes only </a:t>
            </a:r>
            <a:r>
              <a:rPr lang="en-GB" dirty="0">
                <a:effectLst/>
                <a:latin typeface="Garamond" panose="02020404030301010803" pitchFamily="18" charset="0"/>
                <a:ea typeface="MS Mincho" panose="02020609040205080304" pitchFamily="49" charset="-128"/>
                <a:cs typeface="Times New Roman" panose="02020603050405020304" pitchFamily="18" charset="0"/>
              </a:rPr>
              <a:t>if </a:t>
            </a:r>
            <a:r>
              <a:rPr lang="en-GB" dirty="0">
                <a:latin typeface="Garamond" panose="02020404030301010803" pitchFamily="18" charset="0"/>
                <a:ea typeface="MS Mincho" panose="02020609040205080304" pitchFamily="49" charset="-128"/>
                <a:cs typeface="Times New Roman" panose="02020603050405020304" pitchFamily="18" charset="0"/>
              </a:rPr>
              <a:t>t</a:t>
            </a:r>
            <a:r>
              <a:rPr lang="en-GB" dirty="0">
                <a:effectLst/>
                <a:latin typeface="Garamond" panose="02020404030301010803" pitchFamily="18" charset="0"/>
                <a:ea typeface="MS Mincho" panose="02020609040205080304" pitchFamily="49" charset="-128"/>
                <a:cs typeface="Times New Roman" panose="02020603050405020304" pitchFamily="18" charset="0"/>
              </a:rPr>
              <a:t>he subject becomes aware that System 1 has gone wrong (‘conflict awareness’). </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Tree>
    <p:extLst>
      <p:ext uri="{BB962C8B-B14F-4D97-AF65-F5344CB8AC3E}">
        <p14:creationId xmlns:p14="http://schemas.microsoft.com/office/powerpoint/2010/main" val="185951431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274638"/>
            <a:ext cx="6192838" cy="1138138"/>
          </a:xfrm>
        </p:spPr>
        <p:txBody>
          <a:bodyPr/>
          <a:lstStyle/>
          <a:p>
            <a:r>
              <a:rPr lang="en-US" sz="2800" b="1" dirty="0"/>
              <a:t>Evidence for the Automatic System</a:t>
            </a:r>
            <a:endParaRPr lang="en-GB" sz="2800" dirty="0"/>
          </a:p>
        </p:txBody>
      </p:sp>
      <p:sp>
        <p:nvSpPr>
          <p:cNvPr id="3" name="Content Placeholder 2"/>
          <p:cNvSpPr>
            <a:spLocks noGrp="1"/>
          </p:cNvSpPr>
          <p:nvPr>
            <p:ph idx="1"/>
          </p:nvPr>
        </p:nvSpPr>
        <p:spPr>
          <a:xfrm>
            <a:off x="755650" y="1844824"/>
            <a:ext cx="7931150" cy="4680520"/>
          </a:xfrm>
        </p:spPr>
        <p:txBody>
          <a:bodyPr/>
          <a:lstStyle/>
          <a:p>
            <a:pPr marL="0" indent="0">
              <a:buNone/>
            </a:pPr>
            <a:r>
              <a:rPr lang="en-GB" b="1" dirty="0">
                <a:effectLst/>
                <a:latin typeface="Garamond" panose="02020404030301010803" pitchFamily="18" charset="0"/>
                <a:ea typeface="MS Mincho" panose="02020609040205080304" pitchFamily="49" charset="-128"/>
                <a:cs typeface="Times New Roman" panose="02020603050405020304" pitchFamily="18" charset="0"/>
              </a:rPr>
              <a:t>(1) The Cognitive Reflection Test (CRT, Frederick 2005)</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US" sz="1000" dirty="0">
              <a:solidFill>
                <a:srgbClr val="202122"/>
              </a:solidFill>
              <a:latin typeface="Garamond" panose="02020404030301010803" pitchFamily="18" charset="0"/>
              <a:ea typeface="Times New Roman" panose="02020603050405020304" pitchFamily="18" charset="0"/>
              <a:cs typeface="Arial" panose="020B0604020202020204" pitchFamily="34" charset="0"/>
            </a:endParaRPr>
          </a:p>
          <a:p>
            <a:pPr marL="0" indent="0">
              <a:buNone/>
            </a:pPr>
            <a:r>
              <a:rPr lang="en-US" dirty="0">
                <a:solidFill>
                  <a:srgbClr val="202122"/>
                </a:solidFill>
                <a:effectLst/>
                <a:latin typeface="Garamond" panose="02020404030301010803" pitchFamily="18" charset="0"/>
                <a:ea typeface="Times New Roman" panose="02020603050405020304" pitchFamily="18" charset="0"/>
                <a:cs typeface="Arial" panose="020B0604020202020204" pitchFamily="34" charset="0"/>
              </a:rPr>
              <a:t>A bat and a ball cost $1.10 in total. The bat costs $1.00 more than the ball.</a:t>
            </a:r>
            <a:br>
              <a:rPr lang="en-US" dirty="0">
                <a:solidFill>
                  <a:srgbClr val="202122"/>
                </a:solidFill>
                <a:effectLst/>
                <a:latin typeface="Garamond" panose="02020404030301010803" pitchFamily="18" charset="0"/>
                <a:ea typeface="Times New Roman" panose="02020603050405020304" pitchFamily="18" charset="0"/>
                <a:cs typeface="Arial" panose="020B0604020202020204" pitchFamily="34" charset="0"/>
              </a:rPr>
            </a:br>
            <a:r>
              <a:rPr lang="en-US" dirty="0">
                <a:solidFill>
                  <a:srgbClr val="202122"/>
                </a:solidFill>
                <a:effectLst/>
                <a:latin typeface="Garamond" panose="02020404030301010803" pitchFamily="18" charset="0"/>
                <a:ea typeface="Times New Roman" panose="02020603050405020304" pitchFamily="18" charset="0"/>
                <a:cs typeface="Arial" panose="020B0604020202020204" pitchFamily="34" charset="0"/>
              </a:rPr>
              <a:t>How much does the ball cost?</a:t>
            </a:r>
            <a:br>
              <a:rPr lang="en-US" dirty="0">
                <a:solidFill>
                  <a:srgbClr val="202122"/>
                </a:solidFill>
                <a:effectLst/>
                <a:latin typeface="Garamond" panose="02020404030301010803" pitchFamily="18" charset="0"/>
                <a:ea typeface="Times New Roman" panose="02020603050405020304" pitchFamily="18" charset="0"/>
                <a:cs typeface="Arial" panose="020B0604020202020204" pitchFamily="34" charset="0"/>
              </a:rPr>
            </a:br>
            <a:r>
              <a:rPr lang="en-US" dirty="0">
                <a:solidFill>
                  <a:srgbClr val="202122"/>
                </a:solidFill>
                <a:effectLst/>
                <a:latin typeface="Garamond" panose="02020404030301010803" pitchFamily="18" charset="0"/>
                <a:ea typeface="Times New Roman" panose="02020603050405020304" pitchFamily="18" charset="0"/>
                <a:cs typeface="Arial" panose="020B0604020202020204" pitchFamily="34" charset="0"/>
              </a:rPr>
              <a:t>_____ cents</a:t>
            </a:r>
          </a:p>
          <a:p>
            <a:pPr marL="0" indent="0">
              <a:buNone/>
            </a:pPr>
            <a:endParaRPr lang="en-US" dirty="0">
              <a:solidFill>
                <a:srgbClr val="202122"/>
              </a:solidFill>
              <a:effectLst/>
              <a:latin typeface="Garamond" panose="02020404030301010803" pitchFamily="18" charset="0"/>
              <a:ea typeface="Times New Roman" panose="02020603050405020304" pitchFamily="18" charset="0"/>
              <a:cs typeface="Arial" panose="020B0604020202020204" pitchFamily="34" charset="0"/>
            </a:endParaRPr>
          </a:p>
          <a:p>
            <a:r>
              <a:rPr lang="en-US" dirty="0">
                <a:solidFill>
                  <a:srgbClr val="202122"/>
                </a:solidFill>
                <a:latin typeface="Garamond" panose="02020404030301010803" pitchFamily="18" charset="0"/>
                <a:ea typeface="MS Mincho" panose="02020609040205080304" pitchFamily="49" charset="-128"/>
                <a:cs typeface="Arial" panose="020B0604020202020204" pitchFamily="34" charset="0"/>
              </a:rPr>
              <a:t>Intuitive answer = 10c. Logical answer = 5c.</a:t>
            </a:r>
          </a:p>
          <a:p>
            <a:r>
              <a:rPr lang="en-US" dirty="0">
                <a:solidFill>
                  <a:srgbClr val="202122"/>
                </a:solidFill>
                <a:latin typeface="Garamond" panose="02020404030301010803" pitchFamily="18" charset="0"/>
                <a:ea typeface="MS Mincho" panose="02020609040205080304" pitchFamily="49" charset="-128"/>
                <a:cs typeface="Arial" panose="020B0604020202020204" pitchFamily="34" charset="0"/>
              </a:rPr>
              <a:t>On CRT questions there is a correct logical answer, but the majority of people give a mistaken intuitive answer instead.</a:t>
            </a:r>
            <a:endParaRPr lang="en-GB"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pic>
        <p:nvPicPr>
          <p:cNvPr id="5" name="Graphic 4" descr="Baseball bat and ball with solid fill">
            <a:extLst>
              <a:ext uri="{FF2B5EF4-FFF2-40B4-BE49-F238E27FC236}">
                <a16:creationId xmlns:a16="http://schemas.microsoft.com/office/drawing/2014/main" id="{FE0B3E3E-B4E8-4932-91DA-CFD67F8FDA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63646" y="3130387"/>
            <a:ext cx="1490464" cy="1490464"/>
          </a:xfrm>
          <a:prstGeom prst="rect">
            <a:avLst/>
          </a:prstGeom>
        </p:spPr>
      </p:pic>
    </p:spTree>
    <p:extLst>
      <p:ext uri="{BB962C8B-B14F-4D97-AF65-F5344CB8AC3E}">
        <p14:creationId xmlns:p14="http://schemas.microsoft.com/office/powerpoint/2010/main" val="429248833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64F59-E878-4DEC-BFD6-C5020EA3C34C}"/>
              </a:ext>
            </a:extLst>
          </p:cNvPr>
          <p:cNvSpPr>
            <a:spLocks noGrp="1"/>
          </p:cNvSpPr>
          <p:nvPr>
            <p:ph type="title"/>
          </p:nvPr>
        </p:nvSpPr>
        <p:spPr>
          <a:xfrm>
            <a:off x="397329" y="274638"/>
            <a:ext cx="6551159" cy="846591"/>
          </a:xfrm>
        </p:spPr>
        <p:txBody>
          <a:bodyPr/>
          <a:lstStyle/>
          <a:p>
            <a:r>
              <a:rPr lang="en-US" sz="2800" b="1" dirty="0"/>
              <a:t>Evidence for the Automatic System</a:t>
            </a:r>
            <a:endParaRPr lang="en-GB" sz="2800" dirty="0"/>
          </a:p>
        </p:txBody>
      </p:sp>
      <p:sp>
        <p:nvSpPr>
          <p:cNvPr id="3" name="Content Placeholder 2">
            <a:extLst>
              <a:ext uri="{FF2B5EF4-FFF2-40B4-BE49-F238E27FC236}">
                <a16:creationId xmlns:a16="http://schemas.microsoft.com/office/drawing/2014/main" id="{679E764C-93DC-4D37-9C40-B16A45234896}"/>
              </a:ext>
            </a:extLst>
          </p:cNvPr>
          <p:cNvSpPr>
            <a:spLocks noGrp="1"/>
          </p:cNvSpPr>
          <p:nvPr>
            <p:ph idx="1"/>
          </p:nvPr>
        </p:nvSpPr>
        <p:spPr>
          <a:xfrm>
            <a:off x="397329" y="1340069"/>
            <a:ext cx="8289471" cy="4603531"/>
          </a:xfrm>
        </p:spPr>
        <p:txBody>
          <a:bodyPr/>
          <a:lstStyle/>
          <a:p>
            <a:pPr marL="0" lvl="0" indent="0">
              <a:lnSpc>
                <a:spcPct val="100000"/>
              </a:lnSpc>
              <a:spcAft>
                <a:spcPts val="1800"/>
              </a:spcAft>
              <a:buNone/>
            </a:pPr>
            <a:r>
              <a:rPr lang="en-US"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(2) Our decisions are often made using (non-reasoning) </a:t>
            </a:r>
            <a:r>
              <a:rPr lang="en-US" i="1"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heuristics (</a:t>
            </a:r>
            <a:r>
              <a:rPr lang="en-US"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Kahneman &amp; Tversky 1975, Kahneman 2011)</a:t>
            </a:r>
            <a:endParaRPr lang="en-US" dirty="0">
              <a:solidFill>
                <a:srgbClr val="000000"/>
              </a:solidFill>
              <a:effectLst/>
              <a:latin typeface="Garamond" panose="02020404030301010803" pitchFamily="18" charset="0"/>
              <a:ea typeface="MS Mincho" panose="02020609040205080304" pitchFamily="49" charset="-128"/>
              <a:cs typeface="Times New Roman" panose="02020603050405020304" pitchFamily="18" charset="0"/>
            </a:endParaRPr>
          </a:p>
          <a:p>
            <a:pPr marL="0" lvl="0" indent="0">
              <a:lnSpc>
                <a:spcPct val="100000"/>
              </a:lnSpc>
              <a:spcAft>
                <a:spcPts val="1800"/>
              </a:spcAft>
              <a:buNone/>
            </a:pPr>
            <a:r>
              <a:rPr lang="en-US" dirty="0">
                <a:solidFill>
                  <a:srgbClr val="000000"/>
                </a:solidFill>
                <a:latin typeface="Garamond" panose="02020404030301010803" pitchFamily="18" charset="0"/>
                <a:ea typeface="MS Mincho" panose="02020609040205080304" pitchFamily="49" charset="-128"/>
                <a:cs typeface="Times New Roman" panose="02020603050405020304" pitchFamily="18" charset="0"/>
              </a:rPr>
              <a:t>(2.i) </a:t>
            </a:r>
            <a:r>
              <a:rPr lang="en-US" u="sng" dirty="0">
                <a:solidFill>
                  <a:srgbClr val="000000"/>
                </a:solidFill>
                <a:effectLst/>
                <a:latin typeface="Garamond" panose="02020404030301010803" pitchFamily="18" charset="0"/>
                <a:ea typeface="MS Mincho" panose="02020609040205080304" pitchFamily="49" charset="-128"/>
                <a:cs typeface="Times New Roman" panose="02020603050405020304" pitchFamily="18" charset="0"/>
              </a:rPr>
              <a:t>Representativeness</a:t>
            </a:r>
            <a:r>
              <a:rPr lang="en-US" dirty="0">
                <a:solidFill>
                  <a:srgbClr val="000000"/>
                </a:solidFill>
                <a:effectLst/>
                <a:latin typeface="Garamond" panose="02020404030301010803" pitchFamily="18" charset="0"/>
                <a:ea typeface="MS Mincho" panose="02020609040205080304" pitchFamily="49" charset="-128"/>
                <a:cs typeface="Times New Roman" panose="02020603050405020304" pitchFamily="18" charset="0"/>
              </a:rPr>
              <a:t>: the likelihood of x being F is assessed via x’s similarity to other known F’s.</a:t>
            </a:r>
          </a:p>
          <a:p>
            <a:pPr marL="0" lvl="0" indent="0">
              <a:lnSpc>
                <a:spcPct val="100000"/>
              </a:lnSpc>
              <a:spcBef>
                <a:spcPts val="0"/>
              </a:spcBef>
              <a:spcAft>
                <a:spcPts val="1800"/>
              </a:spcAft>
              <a:buNone/>
            </a:pPr>
            <a:r>
              <a:rPr lang="en-US" sz="1800" dirty="0">
                <a:solidFill>
                  <a:srgbClr val="2C2D30"/>
                </a:solidFill>
                <a:effectLst/>
                <a:latin typeface="Garamond" panose="02020404030301010803" pitchFamily="18" charset="0"/>
                <a:ea typeface="MS Mincho" panose="02020609040205080304" pitchFamily="49" charset="-128"/>
                <a:cs typeface="Arial" panose="020B0604020202020204" pitchFamily="34" charset="0"/>
              </a:rPr>
              <a:t>Linda is 31 years old, single, outspoken, and very bright…As a student, she was deeply concerned with issues of discrimination and social justice, and also participated in anti-nuclear demonstrations. Which is more probable: (i) ‘Linda is a bank teller’ or (ii) ‘Linda is a bank teller and is active in the feminist movement’</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marL="114300" indent="0">
              <a:lnSpc>
                <a:spcPct val="100000"/>
              </a:lnSpc>
              <a:spcBef>
                <a:spcPts val="0"/>
              </a:spcBef>
              <a:buNone/>
            </a:pPr>
            <a:r>
              <a:rPr lang="en-GB" sz="1800" dirty="0">
                <a:effectLst/>
                <a:latin typeface="Garamond" panose="02020404030301010803" pitchFamily="18" charset="0"/>
                <a:ea typeface="MS Mincho" panose="02020609040205080304" pitchFamily="49" charset="-128"/>
                <a:cs typeface="AdvOTb4a945a4"/>
              </a:rPr>
              <a:t>“The error stems from the use of the representativeness heuristic: Linda’s description seems to match ‘bank teller and active in the feminist movement’ far better than ‘bank teller’. As Stephen Jay Gould…once observed, ‘I know [the right answer], yet a little homunculus in my head continues to jump up and down, shouting at me – ‘But she can’t just be a bank teller; read the description!’ Gould’s homunculus is the Automatic System in action</a:t>
            </a:r>
            <a:r>
              <a:rPr lang="en-GB" sz="1800" dirty="0">
                <a:latin typeface="Garamond" panose="02020404030301010803" pitchFamily="18" charset="0"/>
                <a:ea typeface="MS Mincho" panose="02020609040205080304" pitchFamily="49" charset="-128"/>
                <a:cs typeface="AdvOTb4a945a4"/>
              </a:rPr>
              <a:t>”.</a:t>
            </a:r>
            <a:r>
              <a:rPr lang="en-GB" sz="1800" dirty="0">
                <a:effectLst/>
                <a:latin typeface="Garamond" panose="02020404030301010803" pitchFamily="18" charset="0"/>
                <a:ea typeface="MS Mincho" panose="02020609040205080304" pitchFamily="49" charset="-128"/>
                <a:cs typeface="AdvOTb4a945a4"/>
              </a:rPr>
              <a:t>		-- Thaler and Sunstein 2008: 29</a:t>
            </a:r>
          </a:p>
          <a:p>
            <a:endParaRPr lang="en-GB" dirty="0"/>
          </a:p>
        </p:txBody>
      </p:sp>
    </p:spTree>
    <p:extLst>
      <p:ext uri="{BB962C8B-B14F-4D97-AF65-F5344CB8AC3E}">
        <p14:creationId xmlns:p14="http://schemas.microsoft.com/office/powerpoint/2010/main" val="3727001824"/>
      </p:ext>
    </p:extLst>
  </p:cSld>
  <p:clrMapOvr>
    <a:masterClrMapping/>
  </p:clrMapOvr>
  <p:transition>
    <p:fade/>
  </p:transition>
</p:sld>
</file>

<file path=ppt/theme/theme1.xml><?xml version="1.0" encoding="utf-8"?>
<a:theme xmlns:a="http://schemas.openxmlformats.org/drawingml/2006/main" name="rdg">
  <a:themeElements>
    <a:clrScheme name="Rdg_PP_with_R_WHITE_slides 3">
      <a:dk1>
        <a:srgbClr val="000000"/>
      </a:dk1>
      <a:lt1>
        <a:srgbClr val="F8F8F8"/>
      </a:lt1>
      <a:dk2>
        <a:srgbClr val="642864"/>
      </a:dk2>
      <a:lt2>
        <a:srgbClr val="642864"/>
      </a:lt2>
      <a:accent1>
        <a:srgbClr val="642864"/>
      </a:accent1>
      <a:accent2>
        <a:srgbClr val="808080"/>
      </a:accent2>
      <a:accent3>
        <a:srgbClr val="FBFBFB"/>
      </a:accent3>
      <a:accent4>
        <a:srgbClr val="000000"/>
      </a:accent4>
      <a:accent5>
        <a:srgbClr val="B8ACB8"/>
      </a:accent5>
      <a:accent6>
        <a:srgbClr val="737373"/>
      </a:accent6>
      <a:hlink>
        <a:srgbClr val="642864"/>
      </a:hlink>
      <a:folHlink>
        <a:srgbClr val="777777"/>
      </a:folHlink>
    </a:clrScheme>
    <a:fontScheme name="Rdg_PP_with_R_WHITE_slides">
      <a:majorFont>
        <a:latin typeface="Rdg Vesta"/>
        <a:ea typeface=""/>
        <a:cs typeface=""/>
      </a:majorFont>
      <a:minorFont>
        <a:latin typeface="Rdg Ves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lnDef>
  </a:objectDefaults>
  <a:extraClrSchemeLst>
    <a:extraClrScheme>
      <a:clrScheme name="Rdg_PP_with_R_WHITE_slides 1">
        <a:dk1>
          <a:srgbClr val="000000"/>
        </a:dk1>
        <a:lt1>
          <a:srgbClr val="F8F8F8"/>
        </a:lt1>
        <a:dk2>
          <a:srgbClr val="BF0071"/>
        </a:dk2>
        <a:lt2>
          <a:srgbClr val="BF0071"/>
        </a:lt2>
        <a:accent1>
          <a:srgbClr val="BF0071"/>
        </a:accent1>
        <a:accent2>
          <a:srgbClr val="808080"/>
        </a:accent2>
        <a:accent3>
          <a:srgbClr val="FBFBFB"/>
        </a:accent3>
        <a:accent4>
          <a:srgbClr val="000000"/>
        </a:accent4>
        <a:accent5>
          <a:srgbClr val="DCAABB"/>
        </a:accent5>
        <a:accent6>
          <a:srgbClr val="737373"/>
        </a:accent6>
        <a:hlink>
          <a:srgbClr val="BF0071"/>
        </a:hlink>
        <a:folHlink>
          <a:srgbClr val="777777"/>
        </a:folHlink>
      </a:clrScheme>
      <a:clrMap bg1="lt1" tx1="dk1" bg2="lt2" tx2="dk2" accent1="accent1" accent2="accent2" accent3="accent3" accent4="accent4" accent5="accent5" accent6="accent6" hlink="hlink" folHlink="folHlink"/>
    </a:extraClrScheme>
    <a:extraClrScheme>
      <a:clrScheme name="Rdg_PP_with_R_WHITE_slides 2">
        <a:dk1>
          <a:srgbClr val="000000"/>
        </a:dk1>
        <a:lt1>
          <a:srgbClr val="F8F8F8"/>
        </a:lt1>
        <a:dk2>
          <a:srgbClr val="0F5C9D"/>
        </a:dk2>
        <a:lt2>
          <a:srgbClr val="0F5C9D"/>
        </a:lt2>
        <a:accent1>
          <a:srgbClr val="0F5C9D"/>
        </a:accent1>
        <a:accent2>
          <a:srgbClr val="808080"/>
        </a:accent2>
        <a:accent3>
          <a:srgbClr val="FBFBFB"/>
        </a:accent3>
        <a:accent4>
          <a:srgbClr val="000000"/>
        </a:accent4>
        <a:accent5>
          <a:srgbClr val="AAB5CC"/>
        </a:accent5>
        <a:accent6>
          <a:srgbClr val="737373"/>
        </a:accent6>
        <a:hlink>
          <a:srgbClr val="0F5C9D"/>
        </a:hlink>
        <a:folHlink>
          <a:srgbClr val="777777"/>
        </a:folHlink>
      </a:clrScheme>
      <a:clrMap bg1="lt1" tx1="dk1" bg2="lt2" tx2="dk2" accent1="accent1" accent2="accent2" accent3="accent3" accent4="accent4" accent5="accent5" accent6="accent6" hlink="hlink" folHlink="folHlink"/>
    </a:extraClrScheme>
    <a:extraClrScheme>
      <a:clrScheme name="Rdg_PP_with_R_WHITE_slides 3">
        <a:dk1>
          <a:srgbClr val="000000"/>
        </a:dk1>
        <a:lt1>
          <a:srgbClr val="F8F8F8"/>
        </a:lt1>
        <a:dk2>
          <a:srgbClr val="642864"/>
        </a:dk2>
        <a:lt2>
          <a:srgbClr val="642864"/>
        </a:lt2>
        <a:accent1>
          <a:srgbClr val="642864"/>
        </a:accent1>
        <a:accent2>
          <a:srgbClr val="808080"/>
        </a:accent2>
        <a:accent3>
          <a:srgbClr val="FBFBFB"/>
        </a:accent3>
        <a:accent4>
          <a:srgbClr val="000000"/>
        </a:accent4>
        <a:accent5>
          <a:srgbClr val="B8ACB8"/>
        </a:accent5>
        <a:accent6>
          <a:srgbClr val="737373"/>
        </a:accent6>
        <a:hlink>
          <a:srgbClr val="642864"/>
        </a:hlink>
        <a:folHlink>
          <a:srgbClr val="777777"/>
        </a:folHlink>
      </a:clrScheme>
      <a:clrMap bg1="lt1" tx1="dk1" bg2="lt2" tx2="dk2" accent1="accent1" accent2="accent2" accent3="accent3" accent4="accent4" accent5="accent5" accent6="accent6" hlink="hlink" folHlink="folHlink"/>
    </a:extraClrScheme>
    <a:extraClrScheme>
      <a:clrScheme name="Rdg_PP_with_R_WHITE_slides 4">
        <a:dk1>
          <a:srgbClr val="000000"/>
        </a:dk1>
        <a:lt1>
          <a:srgbClr val="F8F8F8"/>
        </a:lt1>
        <a:dk2>
          <a:srgbClr val="0D2647"/>
        </a:dk2>
        <a:lt2>
          <a:srgbClr val="0D2647"/>
        </a:lt2>
        <a:accent1>
          <a:srgbClr val="0C2444"/>
        </a:accent1>
        <a:accent2>
          <a:srgbClr val="808080"/>
        </a:accent2>
        <a:accent3>
          <a:srgbClr val="FBFBFB"/>
        </a:accent3>
        <a:accent4>
          <a:srgbClr val="000000"/>
        </a:accent4>
        <a:accent5>
          <a:srgbClr val="AAACB0"/>
        </a:accent5>
        <a:accent6>
          <a:srgbClr val="737373"/>
        </a:accent6>
        <a:hlink>
          <a:srgbClr val="0C2444"/>
        </a:hlink>
        <a:folHlink>
          <a:srgbClr val="777777"/>
        </a:folHlink>
      </a:clrScheme>
      <a:clrMap bg1="lt1" tx1="dk1" bg2="lt2" tx2="dk2" accent1="accent1" accent2="accent2" accent3="accent3" accent4="accent4" accent5="accent5" accent6="accent6" hlink="hlink" folHlink="folHlink"/>
    </a:extraClrScheme>
    <a:extraClrScheme>
      <a:clrScheme name="Rdg_PP_with_R_WHITE_slides 5">
        <a:dk1>
          <a:srgbClr val="000000"/>
        </a:dk1>
        <a:lt1>
          <a:srgbClr val="F8F8F8"/>
        </a:lt1>
        <a:dk2>
          <a:srgbClr val="60003B"/>
        </a:dk2>
        <a:lt2>
          <a:srgbClr val="60003B"/>
        </a:lt2>
        <a:accent1>
          <a:srgbClr val="60003B"/>
        </a:accent1>
        <a:accent2>
          <a:srgbClr val="808080"/>
        </a:accent2>
        <a:accent3>
          <a:srgbClr val="FBFBFB"/>
        </a:accent3>
        <a:accent4>
          <a:srgbClr val="000000"/>
        </a:accent4>
        <a:accent5>
          <a:srgbClr val="B6AAAF"/>
        </a:accent5>
        <a:accent6>
          <a:srgbClr val="737373"/>
        </a:accent6>
        <a:hlink>
          <a:srgbClr val="60003B"/>
        </a:hlink>
        <a:folHlink>
          <a:srgbClr val="777777"/>
        </a:folHlink>
      </a:clrScheme>
      <a:clrMap bg1="lt1" tx1="dk1" bg2="lt2" tx2="dk2" accent1="accent1" accent2="accent2" accent3="accent3" accent4="accent4" accent5="accent5" accent6="accent6" hlink="hlink" folHlink="folHlink"/>
    </a:extraClrScheme>
    <a:extraClrScheme>
      <a:clrScheme name="Rdg_PP_with_R_WHITE_slides 6">
        <a:dk1>
          <a:srgbClr val="000000"/>
        </a:dk1>
        <a:lt1>
          <a:srgbClr val="F8F8F8"/>
        </a:lt1>
        <a:dk2>
          <a:srgbClr val="FF6600"/>
        </a:dk2>
        <a:lt2>
          <a:srgbClr val="FF661C"/>
        </a:lt2>
        <a:accent1>
          <a:srgbClr val="FF6600"/>
        </a:accent1>
        <a:accent2>
          <a:srgbClr val="808080"/>
        </a:accent2>
        <a:accent3>
          <a:srgbClr val="FBFBFB"/>
        </a:accent3>
        <a:accent4>
          <a:srgbClr val="000000"/>
        </a:accent4>
        <a:accent5>
          <a:srgbClr val="FFB8AA"/>
        </a:accent5>
        <a:accent6>
          <a:srgbClr val="737373"/>
        </a:accent6>
        <a:hlink>
          <a:srgbClr val="FF6600"/>
        </a:hlink>
        <a:folHlink>
          <a:srgbClr val="777777"/>
        </a:folHlink>
      </a:clrScheme>
      <a:clrMap bg1="lt1" tx1="dk1" bg2="lt2" tx2="dk2" accent1="accent1" accent2="accent2" accent3="accent3" accent4="accent4" accent5="accent5" accent6="accent6" hlink="hlink" folHlink="folHlink"/>
    </a:extraClrScheme>
    <a:extraClrScheme>
      <a:clrScheme name="Rdg_PP_with_R_WHITE_slides 7">
        <a:dk1>
          <a:srgbClr val="000000"/>
        </a:dk1>
        <a:lt1>
          <a:srgbClr val="F8F8F8"/>
        </a:lt1>
        <a:dk2>
          <a:srgbClr val="12AD2B"/>
        </a:dk2>
        <a:lt2>
          <a:srgbClr val="12AD2B"/>
        </a:lt2>
        <a:accent1>
          <a:srgbClr val="12AD2B"/>
        </a:accent1>
        <a:accent2>
          <a:srgbClr val="808080"/>
        </a:accent2>
        <a:accent3>
          <a:srgbClr val="FBFBFB"/>
        </a:accent3>
        <a:accent4>
          <a:srgbClr val="000000"/>
        </a:accent4>
        <a:accent5>
          <a:srgbClr val="AAD3AC"/>
        </a:accent5>
        <a:accent6>
          <a:srgbClr val="737373"/>
        </a:accent6>
        <a:hlink>
          <a:srgbClr val="12AD2B"/>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dg_PP_with_R_WHITE_slides">
  <a:themeElements>
    <a:clrScheme name="1_Rdg_PP_with_R_WHITE_slides 3">
      <a:dk1>
        <a:srgbClr val="000000"/>
      </a:dk1>
      <a:lt1>
        <a:srgbClr val="F8F8F8"/>
      </a:lt1>
      <a:dk2>
        <a:srgbClr val="642864"/>
      </a:dk2>
      <a:lt2>
        <a:srgbClr val="642864"/>
      </a:lt2>
      <a:accent1>
        <a:srgbClr val="642864"/>
      </a:accent1>
      <a:accent2>
        <a:srgbClr val="808080"/>
      </a:accent2>
      <a:accent3>
        <a:srgbClr val="FBFBFB"/>
      </a:accent3>
      <a:accent4>
        <a:srgbClr val="000000"/>
      </a:accent4>
      <a:accent5>
        <a:srgbClr val="B8ACB8"/>
      </a:accent5>
      <a:accent6>
        <a:srgbClr val="737373"/>
      </a:accent6>
      <a:hlink>
        <a:srgbClr val="642864"/>
      </a:hlink>
      <a:folHlink>
        <a:srgbClr val="777777"/>
      </a:folHlink>
    </a:clrScheme>
    <a:fontScheme name="1_Rdg_PP_with_R_WHITE_slides">
      <a:majorFont>
        <a:latin typeface="Rdg Vesta"/>
        <a:ea typeface=""/>
        <a:cs typeface=""/>
      </a:majorFont>
      <a:minorFont>
        <a:latin typeface="Rdg Ves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lnDef>
  </a:objectDefaults>
  <a:extraClrSchemeLst>
    <a:extraClrScheme>
      <a:clrScheme name="1_Rdg_PP_with_R_WHITE_slides 1">
        <a:dk1>
          <a:srgbClr val="000000"/>
        </a:dk1>
        <a:lt1>
          <a:srgbClr val="F8F8F8"/>
        </a:lt1>
        <a:dk2>
          <a:srgbClr val="BF0071"/>
        </a:dk2>
        <a:lt2>
          <a:srgbClr val="BF0071"/>
        </a:lt2>
        <a:accent1>
          <a:srgbClr val="BF0071"/>
        </a:accent1>
        <a:accent2>
          <a:srgbClr val="808080"/>
        </a:accent2>
        <a:accent3>
          <a:srgbClr val="FBFBFB"/>
        </a:accent3>
        <a:accent4>
          <a:srgbClr val="000000"/>
        </a:accent4>
        <a:accent5>
          <a:srgbClr val="DCAABB"/>
        </a:accent5>
        <a:accent6>
          <a:srgbClr val="737373"/>
        </a:accent6>
        <a:hlink>
          <a:srgbClr val="BF0071"/>
        </a:hlink>
        <a:folHlink>
          <a:srgbClr val="777777"/>
        </a:folHlink>
      </a:clrScheme>
      <a:clrMap bg1="lt1" tx1="dk1" bg2="lt2" tx2="dk2" accent1="accent1" accent2="accent2" accent3="accent3" accent4="accent4" accent5="accent5" accent6="accent6" hlink="hlink" folHlink="folHlink"/>
    </a:extraClrScheme>
    <a:extraClrScheme>
      <a:clrScheme name="1_Rdg_PP_with_R_WHITE_slides 2">
        <a:dk1>
          <a:srgbClr val="000000"/>
        </a:dk1>
        <a:lt1>
          <a:srgbClr val="F8F8F8"/>
        </a:lt1>
        <a:dk2>
          <a:srgbClr val="0F5C9D"/>
        </a:dk2>
        <a:lt2>
          <a:srgbClr val="0F5C9D"/>
        </a:lt2>
        <a:accent1>
          <a:srgbClr val="0F5C9D"/>
        </a:accent1>
        <a:accent2>
          <a:srgbClr val="808080"/>
        </a:accent2>
        <a:accent3>
          <a:srgbClr val="FBFBFB"/>
        </a:accent3>
        <a:accent4>
          <a:srgbClr val="000000"/>
        </a:accent4>
        <a:accent5>
          <a:srgbClr val="AAB5CC"/>
        </a:accent5>
        <a:accent6>
          <a:srgbClr val="737373"/>
        </a:accent6>
        <a:hlink>
          <a:srgbClr val="0F5C9D"/>
        </a:hlink>
        <a:folHlink>
          <a:srgbClr val="777777"/>
        </a:folHlink>
      </a:clrScheme>
      <a:clrMap bg1="lt1" tx1="dk1" bg2="lt2" tx2="dk2" accent1="accent1" accent2="accent2" accent3="accent3" accent4="accent4" accent5="accent5" accent6="accent6" hlink="hlink" folHlink="folHlink"/>
    </a:extraClrScheme>
    <a:extraClrScheme>
      <a:clrScheme name="1_Rdg_PP_with_R_WHITE_slides 3">
        <a:dk1>
          <a:srgbClr val="000000"/>
        </a:dk1>
        <a:lt1>
          <a:srgbClr val="F8F8F8"/>
        </a:lt1>
        <a:dk2>
          <a:srgbClr val="642864"/>
        </a:dk2>
        <a:lt2>
          <a:srgbClr val="642864"/>
        </a:lt2>
        <a:accent1>
          <a:srgbClr val="642864"/>
        </a:accent1>
        <a:accent2>
          <a:srgbClr val="808080"/>
        </a:accent2>
        <a:accent3>
          <a:srgbClr val="FBFBFB"/>
        </a:accent3>
        <a:accent4>
          <a:srgbClr val="000000"/>
        </a:accent4>
        <a:accent5>
          <a:srgbClr val="B8ACB8"/>
        </a:accent5>
        <a:accent6>
          <a:srgbClr val="737373"/>
        </a:accent6>
        <a:hlink>
          <a:srgbClr val="642864"/>
        </a:hlink>
        <a:folHlink>
          <a:srgbClr val="777777"/>
        </a:folHlink>
      </a:clrScheme>
      <a:clrMap bg1="lt1" tx1="dk1" bg2="lt2" tx2="dk2" accent1="accent1" accent2="accent2" accent3="accent3" accent4="accent4" accent5="accent5" accent6="accent6" hlink="hlink" folHlink="folHlink"/>
    </a:extraClrScheme>
    <a:extraClrScheme>
      <a:clrScheme name="1_Rdg_PP_with_R_WHITE_slides 4">
        <a:dk1>
          <a:srgbClr val="000000"/>
        </a:dk1>
        <a:lt1>
          <a:srgbClr val="F8F8F8"/>
        </a:lt1>
        <a:dk2>
          <a:srgbClr val="0D2647"/>
        </a:dk2>
        <a:lt2>
          <a:srgbClr val="0D2647"/>
        </a:lt2>
        <a:accent1>
          <a:srgbClr val="0C2444"/>
        </a:accent1>
        <a:accent2>
          <a:srgbClr val="808080"/>
        </a:accent2>
        <a:accent3>
          <a:srgbClr val="FBFBFB"/>
        </a:accent3>
        <a:accent4>
          <a:srgbClr val="000000"/>
        </a:accent4>
        <a:accent5>
          <a:srgbClr val="AAACB0"/>
        </a:accent5>
        <a:accent6>
          <a:srgbClr val="737373"/>
        </a:accent6>
        <a:hlink>
          <a:srgbClr val="0C2444"/>
        </a:hlink>
        <a:folHlink>
          <a:srgbClr val="777777"/>
        </a:folHlink>
      </a:clrScheme>
      <a:clrMap bg1="lt1" tx1="dk1" bg2="lt2" tx2="dk2" accent1="accent1" accent2="accent2" accent3="accent3" accent4="accent4" accent5="accent5" accent6="accent6" hlink="hlink" folHlink="folHlink"/>
    </a:extraClrScheme>
    <a:extraClrScheme>
      <a:clrScheme name="1_Rdg_PP_with_R_WHITE_slides 5">
        <a:dk1>
          <a:srgbClr val="000000"/>
        </a:dk1>
        <a:lt1>
          <a:srgbClr val="F8F8F8"/>
        </a:lt1>
        <a:dk2>
          <a:srgbClr val="60003B"/>
        </a:dk2>
        <a:lt2>
          <a:srgbClr val="60003B"/>
        </a:lt2>
        <a:accent1>
          <a:srgbClr val="60003B"/>
        </a:accent1>
        <a:accent2>
          <a:srgbClr val="808080"/>
        </a:accent2>
        <a:accent3>
          <a:srgbClr val="FBFBFB"/>
        </a:accent3>
        <a:accent4>
          <a:srgbClr val="000000"/>
        </a:accent4>
        <a:accent5>
          <a:srgbClr val="B6AAAF"/>
        </a:accent5>
        <a:accent6>
          <a:srgbClr val="737373"/>
        </a:accent6>
        <a:hlink>
          <a:srgbClr val="60003B"/>
        </a:hlink>
        <a:folHlink>
          <a:srgbClr val="777777"/>
        </a:folHlink>
      </a:clrScheme>
      <a:clrMap bg1="lt1" tx1="dk1" bg2="lt2" tx2="dk2" accent1="accent1" accent2="accent2" accent3="accent3" accent4="accent4" accent5="accent5" accent6="accent6" hlink="hlink" folHlink="folHlink"/>
    </a:extraClrScheme>
    <a:extraClrScheme>
      <a:clrScheme name="1_Rdg_PP_with_R_WHITE_slides 6">
        <a:dk1>
          <a:srgbClr val="000000"/>
        </a:dk1>
        <a:lt1>
          <a:srgbClr val="F8F8F8"/>
        </a:lt1>
        <a:dk2>
          <a:srgbClr val="FF6600"/>
        </a:dk2>
        <a:lt2>
          <a:srgbClr val="FF661C"/>
        </a:lt2>
        <a:accent1>
          <a:srgbClr val="FF6600"/>
        </a:accent1>
        <a:accent2>
          <a:srgbClr val="808080"/>
        </a:accent2>
        <a:accent3>
          <a:srgbClr val="FBFBFB"/>
        </a:accent3>
        <a:accent4>
          <a:srgbClr val="000000"/>
        </a:accent4>
        <a:accent5>
          <a:srgbClr val="FFB8AA"/>
        </a:accent5>
        <a:accent6>
          <a:srgbClr val="737373"/>
        </a:accent6>
        <a:hlink>
          <a:srgbClr val="FF6600"/>
        </a:hlink>
        <a:folHlink>
          <a:srgbClr val="777777"/>
        </a:folHlink>
      </a:clrScheme>
      <a:clrMap bg1="lt1" tx1="dk1" bg2="lt2" tx2="dk2" accent1="accent1" accent2="accent2" accent3="accent3" accent4="accent4" accent5="accent5" accent6="accent6" hlink="hlink" folHlink="folHlink"/>
    </a:extraClrScheme>
    <a:extraClrScheme>
      <a:clrScheme name="1_Rdg_PP_with_R_WHITE_slides 7">
        <a:dk1>
          <a:srgbClr val="000000"/>
        </a:dk1>
        <a:lt1>
          <a:srgbClr val="F8F8F8"/>
        </a:lt1>
        <a:dk2>
          <a:srgbClr val="12AD2B"/>
        </a:dk2>
        <a:lt2>
          <a:srgbClr val="12AD2B"/>
        </a:lt2>
        <a:accent1>
          <a:srgbClr val="12AD2B"/>
        </a:accent1>
        <a:accent2>
          <a:srgbClr val="808080"/>
        </a:accent2>
        <a:accent3>
          <a:srgbClr val="FBFBFB"/>
        </a:accent3>
        <a:accent4>
          <a:srgbClr val="000000"/>
        </a:accent4>
        <a:accent5>
          <a:srgbClr val="AAD3AC"/>
        </a:accent5>
        <a:accent6>
          <a:srgbClr val="737373"/>
        </a:accent6>
        <a:hlink>
          <a:srgbClr val="12AD2B"/>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Rdg_PP_with_R_WHITE_slides">
  <a:themeElements>
    <a:clrScheme name="2_Rdg_PP_with_R_WHITE_slides 3">
      <a:dk1>
        <a:srgbClr val="000000"/>
      </a:dk1>
      <a:lt1>
        <a:srgbClr val="F8F8F8"/>
      </a:lt1>
      <a:dk2>
        <a:srgbClr val="642864"/>
      </a:dk2>
      <a:lt2>
        <a:srgbClr val="642864"/>
      </a:lt2>
      <a:accent1>
        <a:srgbClr val="642864"/>
      </a:accent1>
      <a:accent2>
        <a:srgbClr val="808080"/>
      </a:accent2>
      <a:accent3>
        <a:srgbClr val="FBFBFB"/>
      </a:accent3>
      <a:accent4>
        <a:srgbClr val="000000"/>
      </a:accent4>
      <a:accent5>
        <a:srgbClr val="B8ACB8"/>
      </a:accent5>
      <a:accent6>
        <a:srgbClr val="737373"/>
      </a:accent6>
      <a:hlink>
        <a:srgbClr val="642864"/>
      </a:hlink>
      <a:folHlink>
        <a:srgbClr val="777777"/>
      </a:folHlink>
    </a:clrScheme>
    <a:fontScheme name="2_Rdg_PP_with_R_WHITE_slides">
      <a:majorFont>
        <a:latin typeface="Rdg Vesta"/>
        <a:ea typeface=""/>
        <a:cs typeface=""/>
      </a:majorFont>
      <a:minorFont>
        <a:latin typeface="Rdg Ves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Rdg Vesta" pitchFamily="2" charset="0"/>
          </a:defRPr>
        </a:defPPr>
      </a:lstStyle>
    </a:lnDef>
  </a:objectDefaults>
  <a:extraClrSchemeLst>
    <a:extraClrScheme>
      <a:clrScheme name="2_Rdg_PP_with_R_WHITE_slides 1">
        <a:dk1>
          <a:srgbClr val="000000"/>
        </a:dk1>
        <a:lt1>
          <a:srgbClr val="F8F8F8"/>
        </a:lt1>
        <a:dk2>
          <a:srgbClr val="BF0071"/>
        </a:dk2>
        <a:lt2>
          <a:srgbClr val="BF0071"/>
        </a:lt2>
        <a:accent1>
          <a:srgbClr val="BF0071"/>
        </a:accent1>
        <a:accent2>
          <a:srgbClr val="808080"/>
        </a:accent2>
        <a:accent3>
          <a:srgbClr val="FBFBFB"/>
        </a:accent3>
        <a:accent4>
          <a:srgbClr val="000000"/>
        </a:accent4>
        <a:accent5>
          <a:srgbClr val="DCAABB"/>
        </a:accent5>
        <a:accent6>
          <a:srgbClr val="737373"/>
        </a:accent6>
        <a:hlink>
          <a:srgbClr val="BF0071"/>
        </a:hlink>
        <a:folHlink>
          <a:srgbClr val="777777"/>
        </a:folHlink>
      </a:clrScheme>
      <a:clrMap bg1="lt1" tx1="dk1" bg2="lt2" tx2="dk2" accent1="accent1" accent2="accent2" accent3="accent3" accent4="accent4" accent5="accent5" accent6="accent6" hlink="hlink" folHlink="folHlink"/>
    </a:extraClrScheme>
    <a:extraClrScheme>
      <a:clrScheme name="2_Rdg_PP_with_R_WHITE_slides 2">
        <a:dk1>
          <a:srgbClr val="000000"/>
        </a:dk1>
        <a:lt1>
          <a:srgbClr val="F8F8F8"/>
        </a:lt1>
        <a:dk2>
          <a:srgbClr val="0F5C9D"/>
        </a:dk2>
        <a:lt2>
          <a:srgbClr val="0F5C9D"/>
        </a:lt2>
        <a:accent1>
          <a:srgbClr val="0F5C9D"/>
        </a:accent1>
        <a:accent2>
          <a:srgbClr val="808080"/>
        </a:accent2>
        <a:accent3>
          <a:srgbClr val="FBFBFB"/>
        </a:accent3>
        <a:accent4>
          <a:srgbClr val="000000"/>
        </a:accent4>
        <a:accent5>
          <a:srgbClr val="AAB5CC"/>
        </a:accent5>
        <a:accent6>
          <a:srgbClr val="737373"/>
        </a:accent6>
        <a:hlink>
          <a:srgbClr val="0F5C9D"/>
        </a:hlink>
        <a:folHlink>
          <a:srgbClr val="777777"/>
        </a:folHlink>
      </a:clrScheme>
      <a:clrMap bg1="lt1" tx1="dk1" bg2="lt2" tx2="dk2" accent1="accent1" accent2="accent2" accent3="accent3" accent4="accent4" accent5="accent5" accent6="accent6" hlink="hlink" folHlink="folHlink"/>
    </a:extraClrScheme>
    <a:extraClrScheme>
      <a:clrScheme name="2_Rdg_PP_with_R_WHITE_slides 3">
        <a:dk1>
          <a:srgbClr val="000000"/>
        </a:dk1>
        <a:lt1>
          <a:srgbClr val="F8F8F8"/>
        </a:lt1>
        <a:dk2>
          <a:srgbClr val="642864"/>
        </a:dk2>
        <a:lt2>
          <a:srgbClr val="642864"/>
        </a:lt2>
        <a:accent1>
          <a:srgbClr val="642864"/>
        </a:accent1>
        <a:accent2>
          <a:srgbClr val="808080"/>
        </a:accent2>
        <a:accent3>
          <a:srgbClr val="FBFBFB"/>
        </a:accent3>
        <a:accent4>
          <a:srgbClr val="000000"/>
        </a:accent4>
        <a:accent5>
          <a:srgbClr val="B8ACB8"/>
        </a:accent5>
        <a:accent6>
          <a:srgbClr val="737373"/>
        </a:accent6>
        <a:hlink>
          <a:srgbClr val="642864"/>
        </a:hlink>
        <a:folHlink>
          <a:srgbClr val="777777"/>
        </a:folHlink>
      </a:clrScheme>
      <a:clrMap bg1="lt1" tx1="dk1" bg2="lt2" tx2="dk2" accent1="accent1" accent2="accent2" accent3="accent3" accent4="accent4" accent5="accent5" accent6="accent6" hlink="hlink" folHlink="folHlink"/>
    </a:extraClrScheme>
    <a:extraClrScheme>
      <a:clrScheme name="2_Rdg_PP_with_R_WHITE_slides 4">
        <a:dk1>
          <a:srgbClr val="000000"/>
        </a:dk1>
        <a:lt1>
          <a:srgbClr val="F8F8F8"/>
        </a:lt1>
        <a:dk2>
          <a:srgbClr val="0D2647"/>
        </a:dk2>
        <a:lt2>
          <a:srgbClr val="0D2647"/>
        </a:lt2>
        <a:accent1>
          <a:srgbClr val="0C2444"/>
        </a:accent1>
        <a:accent2>
          <a:srgbClr val="808080"/>
        </a:accent2>
        <a:accent3>
          <a:srgbClr val="FBFBFB"/>
        </a:accent3>
        <a:accent4>
          <a:srgbClr val="000000"/>
        </a:accent4>
        <a:accent5>
          <a:srgbClr val="AAACB0"/>
        </a:accent5>
        <a:accent6>
          <a:srgbClr val="737373"/>
        </a:accent6>
        <a:hlink>
          <a:srgbClr val="0C2444"/>
        </a:hlink>
        <a:folHlink>
          <a:srgbClr val="777777"/>
        </a:folHlink>
      </a:clrScheme>
      <a:clrMap bg1="lt1" tx1="dk1" bg2="lt2" tx2="dk2" accent1="accent1" accent2="accent2" accent3="accent3" accent4="accent4" accent5="accent5" accent6="accent6" hlink="hlink" folHlink="folHlink"/>
    </a:extraClrScheme>
    <a:extraClrScheme>
      <a:clrScheme name="2_Rdg_PP_with_R_WHITE_slides 5">
        <a:dk1>
          <a:srgbClr val="000000"/>
        </a:dk1>
        <a:lt1>
          <a:srgbClr val="F8F8F8"/>
        </a:lt1>
        <a:dk2>
          <a:srgbClr val="60003B"/>
        </a:dk2>
        <a:lt2>
          <a:srgbClr val="60003B"/>
        </a:lt2>
        <a:accent1>
          <a:srgbClr val="60003B"/>
        </a:accent1>
        <a:accent2>
          <a:srgbClr val="808080"/>
        </a:accent2>
        <a:accent3>
          <a:srgbClr val="FBFBFB"/>
        </a:accent3>
        <a:accent4>
          <a:srgbClr val="000000"/>
        </a:accent4>
        <a:accent5>
          <a:srgbClr val="B6AAAF"/>
        </a:accent5>
        <a:accent6>
          <a:srgbClr val="737373"/>
        </a:accent6>
        <a:hlink>
          <a:srgbClr val="60003B"/>
        </a:hlink>
        <a:folHlink>
          <a:srgbClr val="777777"/>
        </a:folHlink>
      </a:clrScheme>
      <a:clrMap bg1="lt1" tx1="dk1" bg2="lt2" tx2="dk2" accent1="accent1" accent2="accent2" accent3="accent3" accent4="accent4" accent5="accent5" accent6="accent6" hlink="hlink" folHlink="folHlink"/>
    </a:extraClrScheme>
    <a:extraClrScheme>
      <a:clrScheme name="2_Rdg_PP_with_R_WHITE_slides 6">
        <a:dk1>
          <a:srgbClr val="000000"/>
        </a:dk1>
        <a:lt1>
          <a:srgbClr val="F8F8F8"/>
        </a:lt1>
        <a:dk2>
          <a:srgbClr val="FF6600"/>
        </a:dk2>
        <a:lt2>
          <a:srgbClr val="FF661C"/>
        </a:lt2>
        <a:accent1>
          <a:srgbClr val="FF6600"/>
        </a:accent1>
        <a:accent2>
          <a:srgbClr val="808080"/>
        </a:accent2>
        <a:accent3>
          <a:srgbClr val="FBFBFB"/>
        </a:accent3>
        <a:accent4>
          <a:srgbClr val="000000"/>
        </a:accent4>
        <a:accent5>
          <a:srgbClr val="FFB8AA"/>
        </a:accent5>
        <a:accent6>
          <a:srgbClr val="737373"/>
        </a:accent6>
        <a:hlink>
          <a:srgbClr val="FF6600"/>
        </a:hlink>
        <a:folHlink>
          <a:srgbClr val="777777"/>
        </a:folHlink>
      </a:clrScheme>
      <a:clrMap bg1="lt1" tx1="dk1" bg2="lt2" tx2="dk2" accent1="accent1" accent2="accent2" accent3="accent3" accent4="accent4" accent5="accent5" accent6="accent6" hlink="hlink" folHlink="folHlink"/>
    </a:extraClrScheme>
    <a:extraClrScheme>
      <a:clrScheme name="2_Rdg_PP_with_R_WHITE_slides 7">
        <a:dk1>
          <a:srgbClr val="000000"/>
        </a:dk1>
        <a:lt1>
          <a:srgbClr val="F8F8F8"/>
        </a:lt1>
        <a:dk2>
          <a:srgbClr val="12AD2B"/>
        </a:dk2>
        <a:lt2>
          <a:srgbClr val="12AD2B"/>
        </a:lt2>
        <a:accent1>
          <a:srgbClr val="12AD2B"/>
        </a:accent1>
        <a:accent2>
          <a:srgbClr val="808080"/>
        </a:accent2>
        <a:accent3>
          <a:srgbClr val="FBFBFB"/>
        </a:accent3>
        <a:accent4>
          <a:srgbClr val="000000"/>
        </a:accent4>
        <a:accent5>
          <a:srgbClr val="AAD3AC"/>
        </a:accent5>
        <a:accent6>
          <a:srgbClr val="737373"/>
        </a:accent6>
        <a:hlink>
          <a:srgbClr val="12AD2B"/>
        </a:hlink>
        <a:folHlink>
          <a:srgbClr val="777777"/>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1EBC5777F4F8A45912D7E2FA9B85257" ma:contentTypeVersion="12" ma:contentTypeDescription="Create a new document." ma:contentTypeScope="" ma:versionID="bf7544bdedb136ac538542843de707e0">
  <xsd:schema xmlns:xsd="http://www.w3.org/2001/XMLSchema" xmlns:xs="http://www.w3.org/2001/XMLSchema" xmlns:p="http://schemas.microsoft.com/office/2006/metadata/properties" xmlns:ns2="ad0d1790-a6da-4fbd-955b-4597f727f582" xmlns:ns3="f413d672-d369-4043-8040-51fa029c84b0" targetNamespace="http://schemas.microsoft.com/office/2006/metadata/properties" ma:root="true" ma:fieldsID="a7897157b2a1766b6d4c4a8754fb57cc" ns2:_="" ns3:_="">
    <xsd:import namespace="ad0d1790-a6da-4fbd-955b-4597f727f582"/>
    <xsd:import namespace="f413d672-d369-4043-8040-51fa029c84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0d1790-a6da-4fbd-955b-4597f727f5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413d672-d369-4043-8040-51fa029c84b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C9FE78-F956-4522-A21F-7CE2FBF065E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2EC85BD-A096-478A-8EBB-089E4A7F9679}">
  <ds:schemaRefs>
    <ds:schemaRef ds:uri="http://schemas.microsoft.com/sharepoint/v3/contenttype/forms"/>
  </ds:schemaRefs>
</ds:datastoreItem>
</file>

<file path=customXml/itemProps3.xml><?xml version="1.0" encoding="utf-8"?>
<ds:datastoreItem xmlns:ds="http://schemas.openxmlformats.org/officeDocument/2006/customXml" ds:itemID="{21F1A252-3D31-4FE0-BDE0-3BB48DB0E7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0d1790-a6da-4fbd-955b-4597f727f582"/>
    <ds:schemaRef ds:uri="f413d672-d369-4043-8040-51fa029c84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rdg</Template>
  <TotalTime>4811</TotalTime>
  <Words>2648</Words>
  <Application>Microsoft Office PowerPoint</Application>
  <PresentationFormat>On-screen Show (4:3)</PresentationFormat>
  <Paragraphs>129</Paragraphs>
  <Slides>21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Arial</vt:lpstr>
      <vt:lpstr>Calibri</vt:lpstr>
      <vt:lpstr>Cambria</vt:lpstr>
      <vt:lpstr>Garamond</vt:lpstr>
      <vt:lpstr>Rdg Vesta</vt:lpstr>
      <vt:lpstr>Symbol</vt:lpstr>
      <vt:lpstr>rdg</vt:lpstr>
      <vt:lpstr>1_Rdg_PP_with_R_WHITE_slides</vt:lpstr>
      <vt:lpstr>2_Rdg_PP_with_R_WHITE_slides</vt:lpstr>
      <vt:lpstr>In Defence of Individual Rationality  Emma Borg  Aristotelian Society, April 2022</vt:lpstr>
      <vt:lpstr>Plan:</vt:lpstr>
      <vt:lpstr>Reasons and Rationality</vt:lpstr>
      <vt:lpstr>What is it to act in light of reasons?</vt:lpstr>
      <vt:lpstr>PowerPoint Presentation</vt:lpstr>
      <vt:lpstr>Objection: We often fail to act in line with  Classical Rational Choice Theory</vt:lpstr>
      <vt:lpstr>Argument 1: The Automatic System</vt:lpstr>
      <vt:lpstr>Evidence for the Automatic System</vt:lpstr>
      <vt:lpstr>Evidence for the Automatic System</vt:lpstr>
      <vt:lpstr>Evidence for the Automatic System</vt:lpstr>
      <vt:lpstr>Challenging the Evidence for the Automatic System</vt:lpstr>
      <vt:lpstr>Challenging the dual system model</vt:lpstr>
      <vt:lpstr>Concessions on rational decision making</vt:lpstr>
      <vt:lpstr>Challenge 2:  Improper Use of Logical Systems</vt:lpstr>
      <vt:lpstr>PowerPoint Presentation</vt:lpstr>
      <vt:lpstr>ii) Motivated reasoning</vt:lpstr>
      <vt:lpstr>Belief polarization due to belief disconfirmation (Mandelbaum 2018)</vt:lpstr>
      <vt:lpstr>Challenging the evidence of improper use</vt:lpstr>
      <vt:lpstr>Challenging the evidence of flawed use</vt:lpstr>
      <vt:lpstr>Belief polarization due to belief disconfirmation?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basis of social cognition?</dc:title>
  <dc:creator>Emma</dc:creator>
  <cp:lastModifiedBy>Emma Borg</cp:lastModifiedBy>
  <cp:revision>46</cp:revision>
  <dcterms:created xsi:type="dcterms:W3CDTF">2015-04-08T12:05:07Z</dcterms:created>
  <dcterms:modified xsi:type="dcterms:W3CDTF">2022-04-25T09:25:32Z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0x01010031EBC5777F4F8A45912D7E2FA9B85257</vt:lpwstr>
  </property>
</Properties>
</file>